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73" r:id="rId3"/>
    <p:sldId id="280" r:id="rId4"/>
    <p:sldId id="257" r:id="rId5"/>
    <p:sldId id="258" r:id="rId6"/>
    <p:sldId id="274" r:id="rId7"/>
    <p:sldId id="259" r:id="rId8"/>
    <p:sldId id="270" r:id="rId9"/>
    <p:sldId id="264" r:id="rId10"/>
    <p:sldId id="265" r:id="rId11"/>
    <p:sldId id="266" r:id="rId12"/>
    <p:sldId id="267" r:id="rId13"/>
    <p:sldId id="269" r:id="rId14"/>
    <p:sldId id="271" r:id="rId15"/>
    <p:sldId id="260" r:id="rId16"/>
    <p:sldId id="272" r:id="rId17"/>
    <p:sldId id="261" r:id="rId18"/>
    <p:sldId id="275" r:id="rId19"/>
    <p:sldId id="262" r:id="rId20"/>
    <p:sldId id="278" r:id="rId21"/>
    <p:sldId id="263" r:id="rId22"/>
    <p:sldId id="277" r:id="rId23"/>
    <p:sldId id="286" r:id="rId24"/>
    <p:sldId id="281" r:id="rId25"/>
    <p:sldId id="282" r:id="rId26"/>
    <p:sldId id="283" r:id="rId27"/>
    <p:sldId id="279" r:id="rId28"/>
    <p:sldId id="284" r:id="rId29"/>
    <p:sldId id="285" r:id="rId30"/>
    <p:sldId id="268"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89"/>
    <p:restoredTop sz="95946"/>
  </p:normalViewPr>
  <p:slideViewPr>
    <p:cSldViewPr snapToGrid="0" snapToObjects="1">
      <p:cViewPr varScale="1">
        <p:scale>
          <a:sx n="111" d="100"/>
          <a:sy n="111" d="100"/>
        </p:scale>
        <p:origin x="81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4.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162571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97279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83081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9772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790385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0329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677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89249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053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88110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612943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48A87A34-81AB-432B-8DAE-1953F412C126}" type="datetimeFigureOut">
              <a:rPr lang="en-US" smtClean="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45067624"/>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E0D5AEA-D9D2-4342-8789-4D9EE9E90C96}"/>
              </a:ext>
            </a:extLst>
          </p:cNvPr>
          <p:cNvSpPr>
            <a:spLocks noGrp="1"/>
          </p:cNvSpPr>
          <p:nvPr>
            <p:ph type="ctrTitle"/>
          </p:nvPr>
        </p:nvSpPr>
        <p:spPr>
          <a:xfrm>
            <a:off x="185737" y="2857226"/>
            <a:ext cx="7315200" cy="1128438"/>
          </a:xfrm>
        </p:spPr>
        <p:txBody>
          <a:bodyPr>
            <a:normAutofit/>
          </a:bodyPr>
          <a:lstStyle/>
          <a:p>
            <a:pPr algn="ctr"/>
            <a:r>
              <a:rPr lang="fr-FR" dirty="0">
                <a:solidFill>
                  <a:schemeClr val="tx1">
                    <a:lumMod val="95000"/>
                    <a:lumOff val="5000"/>
                  </a:schemeClr>
                </a:solidFill>
              </a:rPr>
              <a:t>Les attentions</a:t>
            </a:r>
          </a:p>
        </p:txBody>
      </p:sp>
      <p:pic>
        <p:nvPicPr>
          <p:cNvPr id="6" name="Image 5">
            <a:extLst>
              <a:ext uri="{FF2B5EF4-FFF2-40B4-BE49-F238E27FC236}">
                <a16:creationId xmlns:a16="http://schemas.microsoft.com/office/drawing/2014/main" id="{4F5E9F44-D39E-9C4C-94FD-A0F8A7511FD4}"/>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9629775" y="2857226"/>
            <a:ext cx="2257425" cy="1625084"/>
          </a:xfrm>
          <a:prstGeom prst="rect">
            <a:avLst/>
          </a:prstGeom>
        </p:spPr>
      </p:pic>
    </p:spTree>
    <p:extLst>
      <p:ext uri="{BB962C8B-B14F-4D97-AF65-F5344CB8AC3E}">
        <p14:creationId xmlns:p14="http://schemas.microsoft.com/office/powerpoint/2010/main" val="4191702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1905FE-25CD-C44C-A35F-34CA74057331}"/>
              </a:ext>
            </a:extLst>
          </p:cNvPr>
          <p:cNvSpPr>
            <a:spLocks noGrp="1"/>
          </p:cNvSpPr>
          <p:nvPr>
            <p:ph type="title"/>
          </p:nvPr>
        </p:nvSpPr>
        <p:spPr/>
        <p:txBody>
          <a:bodyPr/>
          <a:lstStyle/>
          <a:p>
            <a:r>
              <a:rPr lang="fr-FR" dirty="0">
                <a:solidFill>
                  <a:schemeClr val="tx1">
                    <a:lumMod val="95000"/>
                    <a:lumOff val="5000"/>
                  </a:schemeClr>
                </a:solidFill>
              </a:rPr>
              <a:t>Objectifs</a:t>
            </a:r>
          </a:p>
        </p:txBody>
      </p:sp>
      <p:sp>
        <p:nvSpPr>
          <p:cNvPr id="4" name="ZoneTexte 3">
            <a:extLst>
              <a:ext uri="{FF2B5EF4-FFF2-40B4-BE49-F238E27FC236}">
                <a16:creationId xmlns:a16="http://schemas.microsoft.com/office/drawing/2014/main" id="{F9D4612A-015F-7B46-B261-BE64F98688D4}"/>
              </a:ext>
            </a:extLst>
          </p:cNvPr>
          <p:cNvSpPr txBox="1"/>
          <p:nvPr/>
        </p:nvSpPr>
        <p:spPr>
          <a:xfrm>
            <a:off x="3571874" y="1566749"/>
            <a:ext cx="7816563" cy="2862322"/>
          </a:xfrm>
          <a:prstGeom prst="rect">
            <a:avLst/>
          </a:prstGeom>
          <a:noFill/>
        </p:spPr>
        <p:txBody>
          <a:bodyPr wrap="none" rtlCol="0">
            <a:spAutoFit/>
          </a:bodyPr>
          <a:lstStyle/>
          <a:p>
            <a:r>
              <a:rPr lang="fr-FR" sz="3600" b="1" dirty="0">
                <a:solidFill>
                  <a:schemeClr val="tx1">
                    <a:lumMod val="95000"/>
                    <a:lumOff val="5000"/>
                  </a:schemeClr>
                </a:solidFill>
              </a:rPr>
              <a:t>Définir </a:t>
            </a:r>
            <a:r>
              <a:rPr lang="fr-FR" sz="3600" dirty="0">
                <a:solidFill>
                  <a:schemeClr val="tx1">
                    <a:lumMod val="95000"/>
                    <a:lumOff val="5000"/>
                  </a:schemeClr>
                </a:solidFill>
              </a:rPr>
              <a:t> ce que veut dire, </a:t>
            </a:r>
          </a:p>
          <a:p>
            <a:r>
              <a:rPr lang="fr-FR" sz="3600" dirty="0">
                <a:solidFill>
                  <a:schemeClr val="tx1">
                    <a:lumMod val="95000"/>
                    <a:lumOff val="5000"/>
                  </a:schemeClr>
                </a:solidFill>
              </a:rPr>
              <a:t>être attentif, attentive ? </a:t>
            </a:r>
          </a:p>
          <a:p>
            <a:endParaRPr lang="fr-FR" sz="3600" dirty="0">
              <a:solidFill>
                <a:schemeClr val="tx1">
                  <a:lumMod val="95000"/>
                  <a:lumOff val="5000"/>
                </a:schemeClr>
              </a:solidFill>
            </a:endParaRPr>
          </a:p>
          <a:p>
            <a:r>
              <a:rPr lang="fr-FR" sz="3600" b="1" dirty="0">
                <a:solidFill>
                  <a:schemeClr val="tx1">
                    <a:lumMod val="95000"/>
                    <a:lumOff val="5000"/>
                  </a:schemeClr>
                </a:solidFill>
              </a:rPr>
              <a:t>Découvrir</a:t>
            </a:r>
            <a:r>
              <a:rPr lang="fr-FR" sz="3600" dirty="0">
                <a:solidFill>
                  <a:schemeClr val="tx1">
                    <a:lumMod val="95000"/>
                    <a:lumOff val="5000"/>
                  </a:schemeClr>
                </a:solidFill>
              </a:rPr>
              <a:t> les différentes manières </a:t>
            </a:r>
          </a:p>
          <a:p>
            <a:r>
              <a:rPr lang="fr-FR" sz="3600" dirty="0">
                <a:solidFill>
                  <a:schemeClr val="tx1">
                    <a:lumMod val="95000"/>
                    <a:lumOff val="5000"/>
                  </a:schemeClr>
                </a:solidFill>
              </a:rPr>
              <a:t>d’être attentif, attentive. </a:t>
            </a:r>
          </a:p>
        </p:txBody>
      </p:sp>
    </p:spTree>
    <p:extLst>
      <p:ext uri="{BB962C8B-B14F-4D97-AF65-F5344CB8AC3E}">
        <p14:creationId xmlns:p14="http://schemas.microsoft.com/office/powerpoint/2010/main" val="1108988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FD8F7D-271F-6A4B-B2AA-65542019D7DB}"/>
              </a:ext>
            </a:extLst>
          </p:cNvPr>
          <p:cNvSpPr>
            <a:spLocks noGrp="1"/>
          </p:cNvSpPr>
          <p:nvPr>
            <p:ph type="title"/>
          </p:nvPr>
        </p:nvSpPr>
        <p:spPr/>
        <p:txBody>
          <a:bodyPr/>
          <a:lstStyle/>
          <a:p>
            <a:r>
              <a:rPr lang="fr-FR" dirty="0">
                <a:solidFill>
                  <a:schemeClr val="tx1">
                    <a:lumMod val="95000"/>
                    <a:lumOff val="5000"/>
                  </a:schemeClr>
                </a:solidFill>
              </a:rPr>
              <a:t>Plan</a:t>
            </a:r>
          </a:p>
        </p:txBody>
      </p:sp>
      <p:sp>
        <p:nvSpPr>
          <p:cNvPr id="4" name="ZoneTexte 3">
            <a:extLst>
              <a:ext uri="{FF2B5EF4-FFF2-40B4-BE49-F238E27FC236}">
                <a16:creationId xmlns:a16="http://schemas.microsoft.com/office/drawing/2014/main" id="{91D87400-028A-D349-98AA-E187D79AA16C}"/>
              </a:ext>
            </a:extLst>
          </p:cNvPr>
          <p:cNvSpPr txBox="1"/>
          <p:nvPr/>
        </p:nvSpPr>
        <p:spPr>
          <a:xfrm>
            <a:off x="3543300" y="1439269"/>
            <a:ext cx="7922362" cy="3970318"/>
          </a:xfrm>
          <a:prstGeom prst="rect">
            <a:avLst/>
          </a:prstGeom>
          <a:noFill/>
        </p:spPr>
        <p:txBody>
          <a:bodyPr wrap="none" rtlCol="0">
            <a:spAutoFit/>
          </a:bodyPr>
          <a:lstStyle/>
          <a:p>
            <a:r>
              <a:rPr lang="fr-FR" sz="3600" dirty="0">
                <a:solidFill>
                  <a:schemeClr val="tx1">
                    <a:lumMod val="95000"/>
                    <a:lumOff val="5000"/>
                  </a:schemeClr>
                </a:solidFill>
              </a:rPr>
              <a:t>Découvrir et dialoguer sur les </a:t>
            </a:r>
          </a:p>
          <a:p>
            <a:r>
              <a:rPr lang="fr-FR" sz="3600" dirty="0">
                <a:solidFill>
                  <a:schemeClr val="tx1">
                    <a:lumMod val="95000"/>
                    <a:lumOff val="5000"/>
                  </a:schemeClr>
                </a:solidFill>
              </a:rPr>
              <a:t>différentes attentions. </a:t>
            </a:r>
          </a:p>
          <a:p>
            <a:endParaRPr lang="fr-FR" sz="3600" dirty="0">
              <a:solidFill>
                <a:schemeClr val="tx1">
                  <a:lumMod val="95000"/>
                  <a:lumOff val="5000"/>
                </a:schemeClr>
              </a:solidFill>
            </a:endParaRPr>
          </a:p>
          <a:p>
            <a:r>
              <a:rPr lang="fr-FR" sz="3600" dirty="0">
                <a:solidFill>
                  <a:schemeClr val="tx1">
                    <a:lumMod val="95000"/>
                    <a:lumOff val="5000"/>
                  </a:schemeClr>
                </a:solidFill>
              </a:rPr>
              <a:t>Faire une liste des manières d’être </a:t>
            </a:r>
          </a:p>
          <a:p>
            <a:r>
              <a:rPr lang="fr-FR" sz="3600" dirty="0">
                <a:solidFill>
                  <a:schemeClr val="tx1">
                    <a:lumMod val="95000"/>
                    <a:lumOff val="5000"/>
                  </a:schemeClr>
                </a:solidFill>
              </a:rPr>
              <a:t>attentif / attentive.</a:t>
            </a:r>
          </a:p>
          <a:p>
            <a:endParaRPr lang="fr-FR" sz="3600" dirty="0">
              <a:solidFill>
                <a:schemeClr val="tx1">
                  <a:lumMod val="95000"/>
                  <a:lumOff val="5000"/>
                </a:schemeClr>
              </a:solidFill>
            </a:endParaRPr>
          </a:p>
          <a:p>
            <a:r>
              <a:rPr lang="fr-FR" sz="3600" dirty="0">
                <a:solidFill>
                  <a:schemeClr val="tx1">
                    <a:lumMod val="95000"/>
                    <a:lumOff val="5000"/>
                  </a:schemeClr>
                </a:solidFill>
              </a:rPr>
              <a:t>Le quiz.</a:t>
            </a:r>
          </a:p>
        </p:txBody>
      </p:sp>
    </p:spTree>
    <p:extLst>
      <p:ext uri="{BB962C8B-B14F-4D97-AF65-F5344CB8AC3E}">
        <p14:creationId xmlns:p14="http://schemas.microsoft.com/office/powerpoint/2010/main" val="4037060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1D14B2-59BD-CA4A-886E-8E84EA20D8F1}"/>
              </a:ext>
            </a:extLst>
          </p:cNvPr>
          <p:cNvSpPr>
            <a:spLocks noGrp="1"/>
          </p:cNvSpPr>
          <p:nvPr>
            <p:ph type="title"/>
          </p:nvPr>
        </p:nvSpPr>
        <p:spPr/>
        <p:txBody>
          <a:bodyPr/>
          <a:lstStyle/>
          <a:p>
            <a:r>
              <a:rPr lang="fr-FR" dirty="0">
                <a:solidFill>
                  <a:schemeClr val="tx1">
                    <a:lumMod val="95000"/>
                    <a:lumOff val="5000"/>
                  </a:schemeClr>
                </a:solidFill>
              </a:rPr>
              <a:t>Les </a:t>
            </a:r>
            <a:br>
              <a:rPr lang="fr-FR" dirty="0">
                <a:solidFill>
                  <a:schemeClr val="tx1">
                    <a:lumMod val="95000"/>
                    <a:lumOff val="5000"/>
                  </a:schemeClr>
                </a:solidFill>
              </a:rPr>
            </a:br>
            <a:r>
              <a:rPr lang="fr-FR" dirty="0">
                <a:solidFill>
                  <a:schemeClr val="tx1">
                    <a:lumMod val="95000"/>
                    <a:lumOff val="5000"/>
                  </a:schemeClr>
                </a:solidFill>
              </a:rPr>
              <a:t>attentions</a:t>
            </a:r>
          </a:p>
        </p:txBody>
      </p:sp>
      <p:sp>
        <p:nvSpPr>
          <p:cNvPr id="3" name="Espace réservé du contenu 2">
            <a:extLst>
              <a:ext uri="{FF2B5EF4-FFF2-40B4-BE49-F238E27FC236}">
                <a16:creationId xmlns:a16="http://schemas.microsoft.com/office/drawing/2014/main" id="{E9FF11E7-DA70-3144-91CA-5931C2E67F88}"/>
              </a:ext>
            </a:extLst>
          </p:cNvPr>
          <p:cNvSpPr>
            <a:spLocks noGrp="1"/>
          </p:cNvSpPr>
          <p:nvPr>
            <p:ph idx="1"/>
          </p:nvPr>
        </p:nvSpPr>
        <p:spPr/>
        <p:txBody>
          <a:bodyPr/>
          <a:lstStyle/>
          <a:p>
            <a:pPr marL="0" indent="0">
              <a:buNone/>
            </a:pPr>
            <a:r>
              <a:rPr lang="fr-FR" sz="3600" b="1" dirty="0">
                <a:solidFill>
                  <a:schemeClr val="tx1">
                    <a:lumMod val="95000"/>
                    <a:lumOff val="5000"/>
                  </a:schemeClr>
                </a:solidFill>
              </a:rPr>
              <a:t>Il y a 6 différentes attentions : </a:t>
            </a:r>
          </a:p>
          <a:p>
            <a:pPr marL="0" indent="0">
              <a:buNone/>
            </a:pPr>
            <a:endParaRPr lang="fr-FR" sz="3600" dirty="0">
              <a:solidFill>
                <a:schemeClr val="tx1">
                  <a:lumMod val="95000"/>
                  <a:lumOff val="5000"/>
                </a:schemeClr>
              </a:solidFill>
            </a:endParaRPr>
          </a:p>
          <a:p>
            <a:pPr marL="0" indent="0">
              <a:buNone/>
            </a:pPr>
            <a:r>
              <a:rPr lang="fr-FR" sz="3600" dirty="0">
                <a:solidFill>
                  <a:schemeClr val="tx1">
                    <a:lumMod val="95000"/>
                    <a:lumOff val="5000"/>
                  </a:schemeClr>
                </a:solidFill>
              </a:rPr>
              <a:t>réactive, intérieure, sélective</a:t>
            </a:r>
          </a:p>
          <a:p>
            <a:pPr marL="0" indent="0">
              <a:buNone/>
            </a:pPr>
            <a:r>
              <a:rPr lang="fr-FR" sz="3600" dirty="0">
                <a:solidFill>
                  <a:schemeClr val="tx1">
                    <a:lumMod val="95000"/>
                    <a:lumOff val="5000"/>
                  </a:schemeClr>
                </a:solidFill>
              </a:rPr>
              <a:t>soutenue, partagée, volontaire</a:t>
            </a:r>
          </a:p>
          <a:p>
            <a:endParaRPr lang="fr-FR" dirty="0"/>
          </a:p>
        </p:txBody>
      </p:sp>
      <p:sp>
        <p:nvSpPr>
          <p:cNvPr id="5" name="ZoneTexte 4">
            <a:extLst>
              <a:ext uri="{FF2B5EF4-FFF2-40B4-BE49-F238E27FC236}">
                <a16:creationId xmlns:a16="http://schemas.microsoft.com/office/drawing/2014/main" id="{8D60FB3A-3C6A-FD4F-BE49-099344F1FDCB}"/>
              </a:ext>
            </a:extLst>
          </p:cNvPr>
          <p:cNvSpPr txBox="1"/>
          <p:nvPr/>
        </p:nvSpPr>
        <p:spPr>
          <a:xfrm>
            <a:off x="4465360" y="6041673"/>
            <a:ext cx="6418745" cy="369332"/>
          </a:xfrm>
          <a:prstGeom prst="rect">
            <a:avLst/>
          </a:prstGeom>
          <a:noFill/>
        </p:spPr>
        <p:txBody>
          <a:bodyPr wrap="none" rtlCol="0">
            <a:spAutoFit/>
          </a:bodyPr>
          <a:lstStyle/>
          <a:p>
            <a:r>
              <a:rPr lang="fr-FR" dirty="0">
                <a:solidFill>
                  <a:schemeClr val="tx1">
                    <a:lumMod val="95000"/>
                    <a:lumOff val="5000"/>
                  </a:schemeClr>
                </a:solidFill>
              </a:rPr>
              <a:t>(Le nombre d’attentions change selon les scientifiques.)</a:t>
            </a:r>
          </a:p>
        </p:txBody>
      </p:sp>
    </p:spTree>
    <p:extLst>
      <p:ext uri="{BB962C8B-B14F-4D97-AF65-F5344CB8AC3E}">
        <p14:creationId xmlns:p14="http://schemas.microsoft.com/office/powerpoint/2010/main" val="484055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071F36-6EDB-B34B-94D5-C595E5B421D5}"/>
              </a:ext>
            </a:extLst>
          </p:cNvPr>
          <p:cNvSpPr>
            <a:spLocks noGrp="1"/>
          </p:cNvSpPr>
          <p:nvPr>
            <p:ph type="title"/>
          </p:nvPr>
        </p:nvSpPr>
        <p:spPr/>
        <p:txBody>
          <a:bodyPr/>
          <a:lstStyle/>
          <a:p>
            <a:r>
              <a:rPr lang="fr-FR" dirty="0">
                <a:solidFill>
                  <a:schemeClr val="tx1">
                    <a:lumMod val="95000"/>
                    <a:lumOff val="5000"/>
                  </a:schemeClr>
                </a:solidFill>
              </a:rPr>
              <a:t>1.L’attention réactive </a:t>
            </a:r>
            <a:br>
              <a:rPr lang="fr-FR" dirty="0"/>
            </a:br>
            <a:endParaRPr lang="fr-FR" sz="1600" dirty="0"/>
          </a:p>
        </p:txBody>
      </p:sp>
      <p:sp>
        <p:nvSpPr>
          <p:cNvPr id="7" name="ZoneTexte 6">
            <a:extLst>
              <a:ext uri="{FF2B5EF4-FFF2-40B4-BE49-F238E27FC236}">
                <a16:creationId xmlns:a16="http://schemas.microsoft.com/office/drawing/2014/main" id="{CC5669BF-419E-5D4D-BAAD-F15772FFEE63}"/>
              </a:ext>
            </a:extLst>
          </p:cNvPr>
          <p:cNvSpPr txBox="1"/>
          <p:nvPr/>
        </p:nvSpPr>
        <p:spPr>
          <a:xfrm>
            <a:off x="7444511" y="1993267"/>
            <a:ext cx="4402167" cy="2862322"/>
          </a:xfrm>
          <a:prstGeom prst="rect">
            <a:avLst/>
          </a:prstGeom>
          <a:noFill/>
        </p:spPr>
        <p:txBody>
          <a:bodyPr wrap="none" rtlCol="0">
            <a:spAutoFit/>
          </a:bodyPr>
          <a:lstStyle/>
          <a:p>
            <a:r>
              <a:rPr lang="fr-FR" sz="3600" dirty="0">
                <a:solidFill>
                  <a:schemeClr val="tx1">
                    <a:lumMod val="95000"/>
                    <a:lumOff val="5000"/>
                  </a:schemeClr>
                </a:solidFill>
              </a:rPr>
              <a:t>Elle joue un rôle </a:t>
            </a:r>
          </a:p>
          <a:p>
            <a:r>
              <a:rPr lang="fr-FR" sz="3600" dirty="0">
                <a:solidFill>
                  <a:schemeClr val="tx1">
                    <a:lumMod val="95000"/>
                    <a:lumOff val="5000"/>
                  </a:schemeClr>
                </a:solidFill>
              </a:rPr>
              <a:t>de protection.</a:t>
            </a:r>
          </a:p>
          <a:p>
            <a:r>
              <a:rPr lang="fr-FR" sz="3600" dirty="0">
                <a:solidFill>
                  <a:schemeClr val="tx1">
                    <a:lumMod val="95000"/>
                    <a:lumOff val="5000"/>
                  </a:schemeClr>
                </a:solidFill>
              </a:rPr>
              <a:t>Elle est rapide. </a:t>
            </a:r>
          </a:p>
          <a:p>
            <a:r>
              <a:rPr lang="fr-FR" sz="3600" dirty="0">
                <a:solidFill>
                  <a:schemeClr val="tx1">
                    <a:lumMod val="95000"/>
                    <a:lumOff val="5000"/>
                  </a:schemeClr>
                </a:solidFill>
              </a:rPr>
              <a:t>Elle fonctionne </a:t>
            </a:r>
          </a:p>
          <a:p>
            <a:r>
              <a:rPr lang="fr-FR" sz="3600" dirty="0">
                <a:solidFill>
                  <a:schemeClr val="tx1">
                    <a:lumMod val="95000"/>
                    <a:lumOff val="5000"/>
                  </a:schemeClr>
                </a:solidFill>
              </a:rPr>
              <a:t>sans notre volonté.</a:t>
            </a:r>
          </a:p>
        </p:txBody>
      </p:sp>
      <p:pic>
        <p:nvPicPr>
          <p:cNvPr id="8" name="Espace réservé du contenu 7">
            <a:extLst>
              <a:ext uri="{FF2B5EF4-FFF2-40B4-BE49-F238E27FC236}">
                <a16:creationId xmlns:a16="http://schemas.microsoft.com/office/drawing/2014/main" id="{EE1281EF-EAEC-B644-A0D0-EC94DBBEA381}"/>
              </a:ext>
            </a:extLst>
          </p:cNvPr>
          <p:cNvPicPr>
            <a:picLocks noGrp="1"/>
          </p:cNvPicPr>
          <p:nvPr>
            <p:ph idx="1"/>
          </p:nvPr>
        </p:nvPicPr>
        <p:blipFill>
          <a:blip r:embed="rId2">
            <a:biLevel thresh="25000"/>
            <a:extLst>
              <a:ext uri="{28A0092B-C50C-407E-A947-70E740481C1C}">
                <a14:useLocalDpi xmlns:a14="http://schemas.microsoft.com/office/drawing/2010/main" val="0"/>
              </a:ext>
            </a:extLst>
          </a:blip>
          <a:stretch>
            <a:fillRect/>
          </a:stretch>
        </p:blipFill>
        <p:spPr>
          <a:xfrm>
            <a:off x="4001224" y="1622010"/>
            <a:ext cx="3071089" cy="3607216"/>
          </a:xfrm>
          <a:prstGeom prst="rect">
            <a:avLst/>
          </a:prstGeom>
        </p:spPr>
      </p:pic>
    </p:spTree>
    <p:extLst>
      <p:ext uri="{BB962C8B-B14F-4D97-AF65-F5344CB8AC3E}">
        <p14:creationId xmlns:p14="http://schemas.microsoft.com/office/powerpoint/2010/main" val="125724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34CA4A3-E4BB-CB46-9277-0EBAC370944C}"/>
              </a:ext>
            </a:extLst>
          </p:cNvPr>
          <p:cNvSpPr txBox="1"/>
          <p:nvPr/>
        </p:nvSpPr>
        <p:spPr>
          <a:xfrm>
            <a:off x="657225" y="885825"/>
            <a:ext cx="10979288" cy="4524315"/>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Deux exemples: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Nous nous promenons dans les bois </a:t>
            </a:r>
          </a:p>
          <a:p>
            <a:r>
              <a:rPr lang="fr-FR" sz="3600" dirty="0">
                <a:solidFill>
                  <a:schemeClr val="tx1">
                    <a:lumMod val="95000"/>
                    <a:lumOff val="5000"/>
                  </a:schemeClr>
                </a:solidFill>
                <a:latin typeface="Century Gothic" panose="020B0502020202020204" pitchFamily="34" charset="0"/>
              </a:rPr>
              <a:t>Et là, </a:t>
            </a:r>
            <a:r>
              <a:rPr lang="fr-FR" sz="3600" dirty="0">
                <a:solidFill>
                  <a:schemeClr val="accent6">
                    <a:lumMod val="75000"/>
                  </a:schemeClr>
                </a:solidFill>
                <a:latin typeface="Century Gothic" panose="020B0502020202020204" pitchFamily="34" charset="0"/>
              </a:rPr>
              <a:t>nous voyons </a:t>
            </a:r>
            <a:r>
              <a:rPr lang="fr-FR" sz="3600" dirty="0">
                <a:solidFill>
                  <a:schemeClr val="tx1">
                    <a:lumMod val="95000"/>
                    <a:lumOff val="5000"/>
                  </a:schemeClr>
                </a:solidFill>
                <a:latin typeface="Century Gothic" panose="020B0502020202020204" pitchFamily="34" charset="0"/>
              </a:rPr>
              <a:t>un loup.</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Nous voyons une grosse araignée sur une page </a:t>
            </a:r>
          </a:p>
          <a:p>
            <a:r>
              <a:rPr lang="fr-FR" sz="3600" dirty="0">
                <a:solidFill>
                  <a:schemeClr val="tx1">
                    <a:lumMod val="95000"/>
                    <a:lumOff val="5000"/>
                  </a:schemeClr>
                </a:solidFill>
                <a:latin typeface="Century Gothic" panose="020B0502020202020204" pitchFamily="34" charset="0"/>
              </a:rPr>
              <a:t>d’un livre. </a:t>
            </a:r>
          </a:p>
          <a:p>
            <a:endParaRPr lang="fr-FR" sz="3600" dirty="0">
              <a:solidFill>
                <a:schemeClr val="tx1">
                  <a:lumMod val="65000"/>
                  <a:lumOff val="35000"/>
                </a:schemeClr>
              </a:solidFill>
              <a:latin typeface="Century Gothic" panose="020B0502020202020204" pitchFamily="34" charset="0"/>
            </a:endParaRPr>
          </a:p>
        </p:txBody>
      </p:sp>
      <p:sp>
        <p:nvSpPr>
          <p:cNvPr id="5" name="Bulle ronde 4">
            <a:extLst>
              <a:ext uri="{FF2B5EF4-FFF2-40B4-BE49-F238E27FC236}">
                <a16:creationId xmlns:a16="http://schemas.microsoft.com/office/drawing/2014/main" id="{DE8CE1B7-8F29-FB4D-8EFA-E194429A584B}"/>
              </a:ext>
            </a:extLst>
          </p:cNvPr>
          <p:cNvSpPr/>
          <p:nvPr/>
        </p:nvSpPr>
        <p:spPr>
          <a:xfrm>
            <a:off x="6300787" y="4808867"/>
            <a:ext cx="2457450" cy="1155144"/>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1">
                  <a:lumMod val="95000"/>
                  <a:lumOff val="5000"/>
                </a:schemeClr>
              </a:solidFill>
            </a:endParaRPr>
          </a:p>
          <a:p>
            <a:pPr algn="ctr"/>
            <a:r>
              <a:rPr lang="fr-FR" dirty="0">
                <a:solidFill>
                  <a:schemeClr val="tx1">
                    <a:lumMod val="95000"/>
                    <a:lumOff val="5000"/>
                  </a:schemeClr>
                </a:solidFill>
              </a:rPr>
              <a:t>On réagit.</a:t>
            </a:r>
          </a:p>
          <a:p>
            <a:pPr algn="ctr"/>
            <a:endParaRPr lang="fr-FR" dirty="0"/>
          </a:p>
        </p:txBody>
      </p:sp>
    </p:spTree>
    <p:extLst>
      <p:ext uri="{BB962C8B-B14F-4D97-AF65-F5344CB8AC3E}">
        <p14:creationId xmlns:p14="http://schemas.microsoft.com/office/powerpoint/2010/main" val="2312299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E7F878-37AF-9344-9E57-3090656EA3E2}"/>
              </a:ext>
            </a:extLst>
          </p:cNvPr>
          <p:cNvSpPr>
            <a:spLocks noGrp="1"/>
          </p:cNvSpPr>
          <p:nvPr>
            <p:ph type="title"/>
          </p:nvPr>
        </p:nvSpPr>
        <p:spPr/>
        <p:txBody>
          <a:bodyPr/>
          <a:lstStyle/>
          <a:p>
            <a:r>
              <a:rPr lang="fr-FR" dirty="0">
                <a:solidFill>
                  <a:schemeClr val="tx1">
                    <a:lumMod val="95000"/>
                    <a:lumOff val="5000"/>
                  </a:schemeClr>
                </a:solidFill>
              </a:rPr>
              <a:t>2.L’attention </a:t>
            </a:r>
            <a:br>
              <a:rPr lang="fr-FR" dirty="0">
                <a:solidFill>
                  <a:schemeClr val="tx1">
                    <a:lumMod val="95000"/>
                    <a:lumOff val="5000"/>
                  </a:schemeClr>
                </a:solidFill>
              </a:rPr>
            </a:br>
            <a:r>
              <a:rPr lang="fr-FR" dirty="0">
                <a:solidFill>
                  <a:schemeClr val="tx1">
                    <a:lumMod val="95000"/>
                    <a:lumOff val="5000"/>
                  </a:schemeClr>
                </a:solidFill>
              </a:rPr>
              <a:t>« de l’intérieur »</a:t>
            </a:r>
            <a:br>
              <a:rPr lang="fr-FR" dirty="0"/>
            </a:br>
            <a:endParaRPr lang="fr-FR" sz="1600" dirty="0"/>
          </a:p>
        </p:txBody>
      </p:sp>
      <p:sp>
        <p:nvSpPr>
          <p:cNvPr id="6" name="ZoneTexte 5">
            <a:extLst>
              <a:ext uri="{FF2B5EF4-FFF2-40B4-BE49-F238E27FC236}">
                <a16:creationId xmlns:a16="http://schemas.microsoft.com/office/drawing/2014/main" id="{8D12FD4F-9D3A-CC46-B1B3-72915D2E4B88}"/>
              </a:ext>
            </a:extLst>
          </p:cNvPr>
          <p:cNvSpPr txBox="1"/>
          <p:nvPr/>
        </p:nvSpPr>
        <p:spPr>
          <a:xfrm>
            <a:off x="7107399" y="2259233"/>
            <a:ext cx="4818948" cy="2862322"/>
          </a:xfrm>
          <a:prstGeom prst="rect">
            <a:avLst/>
          </a:prstGeom>
          <a:noFill/>
        </p:spPr>
        <p:txBody>
          <a:bodyPr wrap="none" rtlCol="0">
            <a:spAutoFit/>
          </a:bodyPr>
          <a:lstStyle/>
          <a:p>
            <a:r>
              <a:rPr lang="fr-FR" sz="3600" dirty="0">
                <a:solidFill>
                  <a:schemeClr val="tx1">
                    <a:lumMod val="95000"/>
                    <a:lumOff val="5000"/>
                  </a:schemeClr>
                </a:solidFill>
              </a:rPr>
              <a:t>Elle est lente et dure </a:t>
            </a:r>
          </a:p>
          <a:p>
            <a:r>
              <a:rPr lang="fr-FR" sz="3600" dirty="0">
                <a:solidFill>
                  <a:schemeClr val="tx1">
                    <a:lumMod val="95000"/>
                    <a:lumOff val="5000"/>
                  </a:schemeClr>
                </a:solidFill>
              </a:rPr>
              <a:t>plus longtemps. </a:t>
            </a:r>
          </a:p>
          <a:p>
            <a:r>
              <a:rPr lang="fr-FR" sz="3600" dirty="0">
                <a:solidFill>
                  <a:schemeClr val="tx1">
                    <a:lumMod val="95000"/>
                    <a:lumOff val="5000"/>
                  </a:schemeClr>
                </a:solidFill>
              </a:rPr>
              <a:t>Elle oriente </a:t>
            </a:r>
          </a:p>
          <a:p>
            <a:r>
              <a:rPr lang="fr-FR" sz="3600" dirty="0">
                <a:solidFill>
                  <a:schemeClr val="tx1">
                    <a:lumMod val="95000"/>
                    <a:lumOff val="5000"/>
                  </a:schemeClr>
                </a:solidFill>
              </a:rPr>
              <a:t>intentionnellement </a:t>
            </a:r>
          </a:p>
          <a:p>
            <a:r>
              <a:rPr lang="fr-FR" sz="3600" dirty="0">
                <a:solidFill>
                  <a:schemeClr val="tx1">
                    <a:lumMod val="95000"/>
                    <a:lumOff val="5000"/>
                  </a:schemeClr>
                </a:solidFill>
              </a:rPr>
              <a:t>l’attention. </a:t>
            </a:r>
          </a:p>
        </p:txBody>
      </p:sp>
      <p:pic>
        <p:nvPicPr>
          <p:cNvPr id="7" name="Image 6">
            <a:extLst>
              <a:ext uri="{FF2B5EF4-FFF2-40B4-BE49-F238E27FC236}">
                <a16:creationId xmlns:a16="http://schemas.microsoft.com/office/drawing/2014/main" id="{DB267E7C-C1BA-7D46-874E-6C245321403D}"/>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721100" y="2303871"/>
            <a:ext cx="3208338" cy="2773045"/>
          </a:xfrm>
          <a:prstGeom prst="rect">
            <a:avLst/>
          </a:prstGeom>
        </p:spPr>
      </p:pic>
    </p:spTree>
    <p:extLst>
      <p:ext uri="{BB962C8B-B14F-4D97-AF65-F5344CB8AC3E}">
        <p14:creationId xmlns:p14="http://schemas.microsoft.com/office/powerpoint/2010/main" val="1816931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82FD464-781E-D74B-9974-03CDD008DD91}"/>
              </a:ext>
            </a:extLst>
          </p:cNvPr>
          <p:cNvSpPr txBox="1"/>
          <p:nvPr/>
        </p:nvSpPr>
        <p:spPr>
          <a:xfrm>
            <a:off x="2114550" y="2943224"/>
            <a:ext cx="7685117" cy="646331"/>
          </a:xfrm>
          <a:prstGeom prst="rect">
            <a:avLst/>
          </a:prstGeom>
          <a:noFill/>
        </p:spPr>
        <p:txBody>
          <a:bodyPr wrap="none" rtlCol="0">
            <a:spAutoFit/>
          </a:bodyPr>
          <a:lstStyle/>
          <a:p>
            <a:r>
              <a:rPr lang="fr-FR" sz="3600" dirty="0">
                <a:solidFill>
                  <a:schemeClr val="tx1">
                    <a:lumMod val="95000"/>
                    <a:lumOff val="5000"/>
                  </a:schemeClr>
                </a:solidFill>
              </a:rPr>
              <a:t>Observons les 4 images suivantes.</a:t>
            </a:r>
          </a:p>
        </p:txBody>
      </p:sp>
    </p:spTree>
    <p:extLst>
      <p:ext uri="{BB962C8B-B14F-4D97-AF65-F5344CB8AC3E}">
        <p14:creationId xmlns:p14="http://schemas.microsoft.com/office/powerpoint/2010/main" val="15169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1BC2D69-3DA0-AC4B-A6C7-8D8BA1D984E7}"/>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4814799" y="1618297"/>
            <a:ext cx="4461827" cy="3510916"/>
          </a:xfrm>
          <a:prstGeom prst="rect">
            <a:avLst/>
          </a:prstGeom>
        </p:spPr>
      </p:pic>
    </p:spTree>
    <p:extLst>
      <p:ext uri="{BB962C8B-B14F-4D97-AF65-F5344CB8AC3E}">
        <p14:creationId xmlns:p14="http://schemas.microsoft.com/office/powerpoint/2010/main" val="4202681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F80C566-B640-DD4A-B5D3-804632F7437F}"/>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4615392" y="1603248"/>
            <a:ext cx="5657321" cy="3483102"/>
          </a:xfrm>
          <a:prstGeom prst="rect">
            <a:avLst/>
          </a:prstGeom>
        </p:spPr>
      </p:pic>
    </p:spTree>
    <p:extLst>
      <p:ext uri="{BB962C8B-B14F-4D97-AF65-F5344CB8AC3E}">
        <p14:creationId xmlns:p14="http://schemas.microsoft.com/office/powerpoint/2010/main" val="2314413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16065D3-57BB-694F-9B8A-B6F67EA8A2DD}"/>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5021896" y="1358900"/>
            <a:ext cx="5136515" cy="3798888"/>
          </a:xfrm>
          <a:prstGeom prst="rect">
            <a:avLst/>
          </a:prstGeom>
        </p:spPr>
      </p:pic>
    </p:spTree>
    <p:extLst>
      <p:ext uri="{BB962C8B-B14F-4D97-AF65-F5344CB8AC3E}">
        <p14:creationId xmlns:p14="http://schemas.microsoft.com/office/powerpoint/2010/main" val="2360138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1B76274-88BD-C849-994B-45C684DFC854}"/>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5094287" y="830261"/>
            <a:ext cx="4264025" cy="4913314"/>
          </a:xfrm>
          <a:prstGeom prst="rect">
            <a:avLst/>
          </a:prstGeom>
        </p:spPr>
      </p:pic>
    </p:spTree>
    <p:extLst>
      <p:ext uri="{BB962C8B-B14F-4D97-AF65-F5344CB8AC3E}">
        <p14:creationId xmlns:p14="http://schemas.microsoft.com/office/powerpoint/2010/main" val="1823098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4A5F9F20-70F2-8B4A-A1DF-EE7436B55288}"/>
              </a:ext>
            </a:extLst>
          </p:cNvPr>
          <p:cNvSpPr/>
          <p:nvPr/>
        </p:nvSpPr>
        <p:spPr>
          <a:xfrm>
            <a:off x="3171826" y="971550"/>
            <a:ext cx="6586537" cy="4486275"/>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rPr>
              <a:t>Quelle est l’image que tu penses avoir  mémorisée le mieux ? </a:t>
            </a:r>
          </a:p>
          <a:p>
            <a:pPr algn="ctr"/>
            <a:endParaRPr lang="fr-FR" dirty="0"/>
          </a:p>
        </p:txBody>
      </p:sp>
    </p:spTree>
    <p:extLst>
      <p:ext uri="{BB962C8B-B14F-4D97-AF65-F5344CB8AC3E}">
        <p14:creationId xmlns:p14="http://schemas.microsoft.com/office/powerpoint/2010/main" val="305337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6B6B13A-39CB-AF4F-9D9E-3357A88B82DE}"/>
              </a:ext>
            </a:extLst>
          </p:cNvPr>
          <p:cNvSpPr txBox="1"/>
          <p:nvPr/>
        </p:nvSpPr>
        <p:spPr>
          <a:xfrm>
            <a:off x="900113" y="1242924"/>
            <a:ext cx="5477782" cy="523220"/>
          </a:xfrm>
          <a:prstGeom prst="rect">
            <a:avLst/>
          </a:prstGeom>
          <a:noFill/>
        </p:spPr>
        <p:txBody>
          <a:bodyPr wrap="none" rtlCol="0">
            <a:spAutoFit/>
          </a:bodyPr>
          <a:lstStyle/>
          <a:p>
            <a:r>
              <a:rPr lang="fr-FR" sz="2800" dirty="0">
                <a:solidFill>
                  <a:schemeClr val="tx1">
                    <a:lumMod val="95000"/>
                    <a:lumOff val="5000"/>
                  </a:schemeClr>
                </a:solidFill>
              </a:rPr>
              <a:t>Aimes-tu regarder les étoiles ? </a:t>
            </a:r>
          </a:p>
        </p:txBody>
      </p:sp>
      <p:sp>
        <p:nvSpPr>
          <p:cNvPr id="3" name="ZoneTexte 2">
            <a:extLst>
              <a:ext uri="{FF2B5EF4-FFF2-40B4-BE49-F238E27FC236}">
                <a16:creationId xmlns:a16="http://schemas.microsoft.com/office/drawing/2014/main" id="{4F2B681D-2FEC-DC40-A03C-E79304E5F9B9}"/>
              </a:ext>
            </a:extLst>
          </p:cNvPr>
          <p:cNvSpPr txBox="1"/>
          <p:nvPr/>
        </p:nvSpPr>
        <p:spPr>
          <a:xfrm>
            <a:off x="6034250" y="1913105"/>
            <a:ext cx="5155579" cy="523220"/>
          </a:xfrm>
          <a:prstGeom prst="rect">
            <a:avLst/>
          </a:prstGeom>
          <a:noFill/>
        </p:spPr>
        <p:txBody>
          <a:bodyPr wrap="none" rtlCol="0">
            <a:spAutoFit/>
          </a:bodyPr>
          <a:lstStyle/>
          <a:p>
            <a:r>
              <a:rPr lang="fr-FR" sz="2800" dirty="0">
                <a:solidFill>
                  <a:schemeClr val="tx1">
                    <a:lumMod val="95000"/>
                    <a:lumOff val="5000"/>
                  </a:schemeClr>
                </a:solidFill>
              </a:rPr>
              <a:t>Ou préfères-tu les chatons ? </a:t>
            </a:r>
          </a:p>
        </p:txBody>
      </p:sp>
      <p:sp>
        <p:nvSpPr>
          <p:cNvPr id="4" name="ZoneTexte 3">
            <a:extLst>
              <a:ext uri="{FF2B5EF4-FFF2-40B4-BE49-F238E27FC236}">
                <a16:creationId xmlns:a16="http://schemas.microsoft.com/office/drawing/2014/main" id="{0CDB9AA7-FD1D-5A43-8B16-C1E47A6C55C4}"/>
              </a:ext>
            </a:extLst>
          </p:cNvPr>
          <p:cNvSpPr txBox="1"/>
          <p:nvPr/>
        </p:nvSpPr>
        <p:spPr>
          <a:xfrm>
            <a:off x="900113" y="2786152"/>
            <a:ext cx="7964040" cy="523220"/>
          </a:xfrm>
          <a:prstGeom prst="rect">
            <a:avLst/>
          </a:prstGeom>
          <a:noFill/>
        </p:spPr>
        <p:txBody>
          <a:bodyPr wrap="none" rtlCol="0">
            <a:spAutoFit/>
          </a:bodyPr>
          <a:lstStyle/>
          <a:p>
            <a:r>
              <a:rPr lang="fr-FR" sz="2800" dirty="0">
                <a:solidFill>
                  <a:schemeClr val="tx1">
                    <a:lumMod val="95000"/>
                    <a:lumOff val="5000"/>
                  </a:schemeClr>
                </a:solidFill>
              </a:rPr>
              <a:t>Ou apprécies-tu lire durant ton temps libre ? </a:t>
            </a:r>
          </a:p>
        </p:txBody>
      </p:sp>
      <p:sp>
        <p:nvSpPr>
          <p:cNvPr id="5" name="ZoneTexte 4">
            <a:extLst>
              <a:ext uri="{FF2B5EF4-FFF2-40B4-BE49-F238E27FC236}">
                <a16:creationId xmlns:a16="http://schemas.microsoft.com/office/drawing/2014/main" id="{6BC9D5EE-9CD8-E34C-85C0-5DDB69400EC3}"/>
              </a:ext>
            </a:extLst>
          </p:cNvPr>
          <p:cNvSpPr txBox="1"/>
          <p:nvPr/>
        </p:nvSpPr>
        <p:spPr>
          <a:xfrm>
            <a:off x="4304611" y="3739287"/>
            <a:ext cx="6885218" cy="523220"/>
          </a:xfrm>
          <a:prstGeom prst="rect">
            <a:avLst/>
          </a:prstGeom>
          <a:noFill/>
        </p:spPr>
        <p:txBody>
          <a:bodyPr wrap="none" rtlCol="0">
            <a:spAutoFit/>
          </a:bodyPr>
          <a:lstStyle/>
          <a:p>
            <a:r>
              <a:rPr lang="fr-FR" sz="2800" dirty="0">
                <a:solidFill>
                  <a:schemeClr val="tx1">
                    <a:lumMod val="95000"/>
                    <a:lumOff val="5000"/>
                  </a:schemeClr>
                </a:solidFill>
              </a:rPr>
              <a:t>Ou apprécies-tu manger de la pizza ? </a:t>
            </a:r>
          </a:p>
        </p:txBody>
      </p:sp>
      <p:sp>
        <p:nvSpPr>
          <p:cNvPr id="8" name="Bulle ronde 7">
            <a:extLst>
              <a:ext uri="{FF2B5EF4-FFF2-40B4-BE49-F238E27FC236}">
                <a16:creationId xmlns:a16="http://schemas.microsoft.com/office/drawing/2014/main" id="{E89345A4-D0FA-0945-8F1A-35AF4849E4CA}"/>
              </a:ext>
            </a:extLst>
          </p:cNvPr>
          <p:cNvSpPr/>
          <p:nvPr/>
        </p:nvSpPr>
        <p:spPr>
          <a:xfrm>
            <a:off x="1294908" y="4692423"/>
            <a:ext cx="6251828" cy="1243013"/>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dirty="0">
              <a:solidFill>
                <a:schemeClr val="tx1">
                  <a:lumMod val="65000"/>
                  <a:lumOff val="35000"/>
                </a:schemeClr>
              </a:solidFill>
            </a:endParaRPr>
          </a:p>
          <a:p>
            <a:pPr algn="ctr"/>
            <a:r>
              <a:rPr lang="fr-FR" dirty="0">
                <a:solidFill>
                  <a:schemeClr val="tx1">
                    <a:lumMod val="95000"/>
                    <a:lumOff val="5000"/>
                  </a:schemeClr>
                </a:solidFill>
              </a:rPr>
              <a:t>Nous retenons davantage ce qui nous plait le plus.</a:t>
            </a:r>
          </a:p>
          <a:p>
            <a:pPr algn="ctr"/>
            <a:endParaRPr lang="fr-FR" dirty="0"/>
          </a:p>
        </p:txBody>
      </p:sp>
    </p:spTree>
    <p:extLst>
      <p:ext uri="{BB962C8B-B14F-4D97-AF65-F5344CB8AC3E}">
        <p14:creationId xmlns:p14="http://schemas.microsoft.com/office/powerpoint/2010/main" val="1713647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B0F08C-A3DE-5047-8D12-F3C382D2CBD7}"/>
              </a:ext>
            </a:extLst>
          </p:cNvPr>
          <p:cNvSpPr>
            <a:spLocks noGrp="1"/>
          </p:cNvSpPr>
          <p:nvPr>
            <p:ph type="title"/>
          </p:nvPr>
        </p:nvSpPr>
        <p:spPr/>
        <p:txBody>
          <a:bodyPr/>
          <a:lstStyle/>
          <a:p>
            <a:r>
              <a:rPr lang="fr-FR" dirty="0">
                <a:solidFill>
                  <a:schemeClr val="tx1">
                    <a:lumMod val="95000"/>
                    <a:lumOff val="5000"/>
                  </a:schemeClr>
                </a:solidFill>
              </a:rPr>
              <a:t>3.L’attention sélective</a:t>
            </a:r>
          </a:p>
        </p:txBody>
      </p:sp>
      <p:sp>
        <p:nvSpPr>
          <p:cNvPr id="8" name="ZoneTexte 7">
            <a:extLst>
              <a:ext uri="{FF2B5EF4-FFF2-40B4-BE49-F238E27FC236}">
                <a16:creationId xmlns:a16="http://schemas.microsoft.com/office/drawing/2014/main" id="{F957E574-7D7B-5A4A-8D96-21B8DFA79A5D}"/>
              </a:ext>
            </a:extLst>
          </p:cNvPr>
          <p:cNvSpPr txBox="1"/>
          <p:nvPr/>
        </p:nvSpPr>
        <p:spPr>
          <a:xfrm>
            <a:off x="7521003" y="1439269"/>
            <a:ext cx="4080447" cy="3970318"/>
          </a:xfrm>
          <a:prstGeom prst="rect">
            <a:avLst/>
          </a:prstGeom>
          <a:noFill/>
        </p:spPr>
        <p:txBody>
          <a:bodyPr wrap="square" rtlCol="0">
            <a:spAutoFit/>
          </a:bodyPr>
          <a:lstStyle/>
          <a:p>
            <a:r>
              <a:rPr lang="fr-FR" sz="3600" dirty="0">
                <a:solidFill>
                  <a:schemeClr val="tx1">
                    <a:lumMod val="95000"/>
                    <a:lumOff val="5000"/>
                  </a:schemeClr>
                </a:solidFill>
              </a:rPr>
              <a:t>Elle permet de focaliser </a:t>
            </a:r>
          </a:p>
          <a:p>
            <a:r>
              <a:rPr lang="fr-FR" sz="3600" dirty="0">
                <a:solidFill>
                  <a:schemeClr val="tx1">
                    <a:lumMod val="95000"/>
                    <a:lumOff val="5000"/>
                  </a:schemeClr>
                </a:solidFill>
              </a:rPr>
              <a:t>son attention, </a:t>
            </a:r>
          </a:p>
          <a:p>
            <a:r>
              <a:rPr lang="fr-FR" sz="3600" dirty="0">
                <a:solidFill>
                  <a:schemeClr val="tx1">
                    <a:lumMod val="95000"/>
                    <a:lumOff val="5000"/>
                  </a:schemeClr>
                </a:solidFill>
              </a:rPr>
              <a:t>sur ce qui est important,</a:t>
            </a:r>
          </a:p>
          <a:p>
            <a:r>
              <a:rPr lang="fr-FR" sz="3600" dirty="0">
                <a:solidFill>
                  <a:schemeClr val="tx1">
                    <a:lumMod val="95000"/>
                    <a:lumOff val="5000"/>
                  </a:schemeClr>
                </a:solidFill>
              </a:rPr>
              <a:t>à ce moment-là, maintenant. </a:t>
            </a:r>
          </a:p>
        </p:txBody>
      </p:sp>
      <p:pic>
        <p:nvPicPr>
          <p:cNvPr id="9" name="Image 8">
            <a:extLst>
              <a:ext uri="{FF2B5EF4-FFF2-40B4-BE49-F238E27FC236}">
                <a16:creationId xmlns:a16="http://schemas.microsoft.com/office/drawing/2014/main" id="{9F82C306-AA9F-DD4A-B3A5-856BBB565E1C}"/>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772916" y="2292157"/>
            <a:ext cx="3427984" cy="2651317"/>
          </a:xfrm>
          <a:prstGeom prst="rect">
            <a:avLst/>
          </a:prstGeom>
        </p:spPr>
      </p:pic>
    </p:spTree>
    <p:extLst>
      <p:ext uri="{BB962C8B-B14F-4D97-AF65-F5344CB8AC3E}">
        <p14:creationId xmlns:p14="http://schemas.microsoft.com/office/powerpoint/2010/main" val="2714388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ulle ronde 3">
            <a:extLst>
              <a:ext uri="{FF2B5EF4-FFF2-40B4-BE49-F238E27FC236}">
                <a16:creationId xmlns:a16="http://schemas.microsoft.com/office/drawing/2014/main" id="{7468954E-7677-C040-81AD-568A60A39AD1}"/>
              </a:ext>
            </a:extLst>
          </p:cNvPr>
          <p:cNvSpPr/>
          <p:nvPr/>
        </p:nvSpPr>
        <p:spPr>
          <a:xfrm>
            <a:off x="557213" y="428625"/>
            <a:ext cx="11430000" cy="5014913"/>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2400" dirty="0">
                <a:solidFill>
                  <a:schemeClr val="tx1">
                    <a:lumMod val="95000"/>
                    <a:lumOff val="5000"/>
                  </a:schemeClr>
                </a:solidFill>
              </a:rPr>
              <a:t>Exemple : </a:t>
            </a:r>
          </a:p>
          <a:p>
            <a:endParaRPr lang="fr-FR" sz="2400" dirty="0">
              <a:solidFill>
                <a:schemeClr val="tx1">
                  <a:lumMod val="95000"/>
                  <a:lumOff val="5000"/>
                </a:schemeClr>
              </a:solidFill>
            </a:endParaRPr>
          </a:p>
          <a:p>
            <a:r>
              <a:rPr lang="fr-FR" sz="2400" dirty="0">
                <a:solidFill>
                  <a:schemeClr val="tx1">
                    <a:lumMod val="95000"/>
                    <a:lumOff val="5000"/>
                  </a:schemeClr>
                </a:solidFill>
              </a:rPr>
              <a:t>Tu écoutes ta ou ton meilleur·e ami·e t’expliquer son nouveau jeu préféré alors que vous êtes à une fête ou dans un parc d’attractions. </a:t>
            </a:r>
          </a:p>
          <a:p>
            <a:endParaRPr lang="fr-FR" sz="2400" dirty="0">
              <a:solidFill>
                <a:schemeClr val="tx1">
                  <a:lumMod val="95000"/>
                  <a:lumOff val="5000"/>
                </a:schemeClr>
              </a:solidFill>
            </a:endParaRPr>
          </a:p>
          <a:p>
            <a:r>
              <a:rPr lang="fr-FR" sz="2400" dirty="0">
                <a:solidFill>
                  <a:schemeClr val="tx1">
                    <a:lumMod val="95000"/>
                    <a:lumOff val="5000"/>
                  </a:schemeClr>
                </a:solidFill>
              </a:rPr>
              <a:t>Tu oublies la musique ou les bruits autour, pour prêter attention aux paroles de ton ami·e. </a:t>
            </a:r>
          </a:p>
          <a:p>
            <a:pPr algn="ctr"/>
            <a:endParaRPr lang="fr-FR" dirty="0"/>
          </a:p>
        </p:txBody>
      </p:sp>
    </p:spTree>
    <p:extLst>
      <p:ext uri="{BB962C8B-B14F-4D97-AF65-F5344CB8AC3E}">
        <p14:creationId xmlns:p14="http://schemas.microsoft.com/office/powerpoint/2010/main" val="903752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B934C2-4A94-6445-956C-46020C509754}"/>
              </a:ext>
            </a:extLst>
          </p:cNvPr>
          <p:cNvSpPr>
            <a:spLocks noGrp="1"/>
          </p:cNvSpPr>
          <p:nvPr>
            <p:ph type="title"/>
          </p:nvPr>
        </p:nvSpPr>
        <p:spPr/>
        <p:txBody>
          <a:bodyPr/>
          <a:lstStyle/>
          <a:p>
            <a:r>
              <a:rPr lang="fr-FR" dirty="0">
                <a:solidFill>
                  <a:schemeClr val="tx1">
                    <a:lumMod val="95000"/>
                    <a:lumOff val="5000"/>
                  </a:schemeClr>
                </a:solidFill>
              </a:rPr>
              <a:t>4.L’attention soutenue </a:t>
            </a:r>
            <a:br>
              <a:rPr lang="fr-FR" dirty="0"/>
            </a:br>
            <a:endParaRPr lang="fr-FR" sz="1600" dirty="0"/>
          </a:p>
        </p:txBody>
      </p:sp>
      <p:sp>
        <p:nvSpPr>
          <p:cNvPr id="7" name="ZoneTexte 6">
            <a:extLst>
              <a:ext uri="{FF2B5EF4-FFF2-40B4-BE49-F238E27FC236}">
                <a16:creationId xmlns:a16="http://schemas.microsoft.com/office/drawing/2014/main" id="{FB3BE38D-5A01-8745-827E-C44946E1F5B2}"/>
              </a:ext>
            </a:extLst>
          </p:cNvPr>
          <p:cNvSpPr txBox="1"/>
          <p:nvPr/>
        </p:nvSpPr>
        <p:spPr>
          <a:xfrm>
            <a:off x="6379011" y="1300768"/>
            <a:ext cx="4850745" cy="4247317"/>
          </a:xfrm>
          <a:prstGeom prst="rect">
            <a:avLst/>
          </a:prstGeom>
          <a:noFill/>
        </p:spPr>
        <p:txBody>
          <a:bodyPr wrap="square" rtlCol="0">
            <a:spAutoFit/>
          </a:bodyPr>
          <a:lstStyle/>
          <a:p>
            <a:r>
              <a:rPr lang="fr-FR" sz="3600" dirty="0">
                <a:solidFill>
                  <a:schemeClr val="tx1">
                    <a:lumMod val="95000"/>
                    <a:lumOff val="5000"/>
                  </a:schemeClr>
                </a:solidFill>
              </a:rPr>
              <a:t>Elle permet de rester </a:t>
            </a:r>
          </a:p>
          <a:p>
            <a:r>
              <a:rPr lang="fr-FR" sz="3600" dirty="0">
                <a:solidFill>
                  <a:schemeClr val="tx1">
                    <a:lumMod val="95000"/>
                    <a:lumOff val="5000"/>
                  </a:schemeClr>
                </a:solidFill>
              </a:rPr>
              <a:t>concentré ·e</a:t>
            </a:r>
            <a:endParaRPr lang="fr-FR" dirty="0">
              <a:solidFill>
                <a:schemeClr val="tx1">
                  <a:lumMod val="95000"/>
                  <a:lumOff val="5000"/>
                </a:schemeClr>
              </a:solidFill>
            </a:endParaRPr>
          </a:p>
          <a:p>
            <a:r>
              <a:rPr lang="fr-FR" dirty="0">
                <a:solidFill>
                  <a:schemeClr val="tx1">
                    <a:lumMod val="95000"/>
                    <a:lumOff val="5000"/>
                  </a:schemeClr>
                </a:solidFill>
              </a:rPr>
              <a:t>(elle est intérieure, sélective et soutenue) </a:t>
            </a:r>
          </a:p>
          <a:p>
            <a:r>
              <a:rPr lang="fr-FR" sz="3600" dirty="0">
                <a:solidFill>
                  <a:schemeClr val="tx1">
                    <a:lumMod val="95000"/>
                    <a:lumOff val="5000"/>
                  </a:schemeClr>
                </a:solidFill>
              </a:rPr>
              <a:t>durant plusieurs minutes pour les enfants, </a:t>
            </a:r>
          </a:p>
          <a:p>
            <a:r>
              <a:rPr lang="fr-FR" sz="3600" dirty="0">
                <a:solidFill>
                  <a:schemeClr val="tx1">
                    <a:lumMod val="95000"/>
                    <a:lumOff val="5000"/>
                  </a:schemeClr>
                </a:solidFill>
              </a:rPr>
              <a:t>jusqu’à 1h30 pour les adultes.</a:t>
            </a:r>
          </a:p>
        </p:txBody>
      </p:sp>
      <p:pic>
        <p:nvPicPr>
          <p:cNvPr id="8" name="Image 7">
            <a:extLst>
              <a:ext uri="{FF2B5EF4-FFF2-40B4-BE49-F238E27FC236}">
                <a16:creationId xmlns:a16="http://schemas.microsoft.com/office/drawing/2014/main" id="{A60D2009-9EE5-BD48-8376-6A1CBF7D3295}"/>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677821" y="2200782"/>
            <a:ext cx="2452370" cy="2447290"/>
          </a:xfrm>
          <a:prstGeom prst="rect">
            <a:avLst/>
          </a:prstGeom>
        </p:spPr>
      </p:pic>
      <p:sp>
        <p:nvSpPr>
          <p:cNvPr id="3" name="ZoneTexte 2">
            <a:extLst>
              <a:ext uri="{FF2B5EF4-FFF2-40B4-BE49-F238E27FC236}">
                <a16:creationId xmlns:a16="http://schemas.microsoft.com/office/drawing/2014/main" id="{2B3986DE-B371-F143-BF7C-022805466212}"/>
              </a:ext>
            </a:extLst>
          </p:cNvPr>
          <p:cNvSpPr txBox="1"/>
          <p:nvPr/>
        </p:nvSpPr>
        <p:spPr>
          <a:xfrm>
            <a:off x="4343400" y="6226339"/>
            <a:ext cx="5145961" cy="369332"/>
          </a:xfrm>
          <a:prstGeom prst="rect">
            <a:avLst/>
          </a:prstGeom>
          <a:noFill/>
        </p:spPr>
        <p:txBody>
          <a:bodyPr wrap="none" rtlCol="0">
            <a:spAutoFit/>
          </a:bodyPr>
          <a:lstStyle/>
          <a:p>
            <a:r>
              <a:rPr lang="fr-FR" dirty="0">
                <a:solidFill>
                  <a:schemeClr val="tx1">
                    <a:lumMod val="95000"/>
                    <a:lumOff val="5000"/>
                  </a:schemeClr>
                </a:solidFill>
              </a:rPr>
              <a:t>(1h30, c’est pour ceux qui sont entrainé·e·s)</a:t>
            </a:r>
          </a:p>
        </p:txBody>
      </p:sp>
    </p:spTree>
    <p:extLst>
      <p:ext uri="{BB962C8B-B14F-4D97-AF65-F5344CB8AC3E}">
        <p14:creationId xmlns:p14="http://schemas.microsoft.com/office/powerpoint/2010/main" val="4059473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ulle ronde 4">
            <a:extLst>
              <a:ext uri="{FF2B5EF4-FFF2-40B4-BE49-F238E27FC236}">
                <a16:creationId xmlns:a16="http://schemas.microsoft.com/office/drawing/2014/main" id="{B077D481-DA95-DD49-AF48-94537924EF38}"/>
              </a:ext>
            </a:extLst>
          </p:cNvPr>
          <p:cNvSpPr/>
          <p:nvPr/>
        </p:nvSpPr>
        <p:spPr>
          <a:xfrm>
            <a:off x="5205413" y="4549549"/>
            <a:ext cx="6843712" cy="1414462"/>
          </a:xfrm>
          <a:prstGeom prst="wedgeEllipseCallout">
            <a:avLst>
              <a:gd name="adj1" fmla="val -43380"/>
              <a:gd name="adj2" fmla="val -4962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rPr>
              <a:t>Tu utilises probablement ton attention soutenue, à ce moment-là.</a:t>
            </a:r>
          </a:p>
        </p:txBody>
      </p:sp>
      <p:sp>
        <p:nvSpPr>
          <p:cNvPr id="6" name="Bulle ronde 5">
            <a:extLst>
              <a:ext uri="{FF2B5EF4-FFF2-40B4-BE49-F238E27FC236}">
                <a16:creationId xmlns:a16="http://schemas.microsoft.com/office/drawing/2014/main" id="{E74D76E3-4840-2D47-91E2-FED72A41DE05}"/>
              </a:ext>
            </a:extLst>
          </p:cNvPr>
          <p:cNvSpPr/>
          <p:nvPr/>
        </p:nvSpPr>
        <p:spPr>
          <a:xfrm>
            <a:off x="423862" y="711495"/>
            <a:ext cx="8034337" cy="3174706"/>
          </a:xfrm>
          <a:prstGeom prst="wedgeEllipseCallout">
            <a:avLst>
              <a:gd name="adj1" fmla="val 14555"/>
              <a:gd name="adj2" fmla="val 62500"/>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3200" dirty="0">
                <a:solidFill>
                  <a:schemeClr val="tx1">
                    <a:lumMod val="95000"/>
                    <a:lumOff val="5000"/>
                  </a:schemeClr>
                </a:solidFill>
              </a:rPr>
              <a:t>À quel jeu aimes-tu passer beaucoup de temps, en ce moment ? </a:t>
            </a:r>
          </a:p>
          <a:p>
            <a:pPr algn="ctr"/>
            <a:endParaRPr lang="fr-FR" dirty="0"/>
          </a:p>
        </p:txBody>
      </p:sp>
    </p:spTree>
    <p:extLst>
      <p:ext uri="{BB962C8B-B14F-4D97-AF65-F5344CB8AC3E}">
        <p14:creationId xmlns:p14="http://schemas.microsoft.com/office/powerpoint/2010/main" val="1051652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5C1C03-3C19-7545-9801-DF63243CBEB8}"/>
              </a:ext>
            </a:extLst>
          </p:cNvPr>
          <p:cNvSpPr>
            <a:spLocks noGrp="1"/>
          </p:cNvSpPr>
          <p:nvPr>
            <p:ph type="title"/>
          </p:nvPr>
        </p:nvSpPr>
        <p:spPr/>
        <p:txBody>
          <a:bodyPr/>
          <a:lstStyle/>
          <a:p>
            <a:r>
              <a:rPr lang="fr-FR" dirty="0">
                <a:solidFill>
                  <a:schemeClr val="tx1">
                    <a:lumMod val="95000"/>
                    <a:lumOff val="5000"/>
                  </a:schemeClr>
                </a:solidFill>
              </a:rPr>
              <a:t>5.L’attention partagée</a:t>
            </a:r>
          </a:p>
        </p:txBody>
      </p:sp>
      <p:sp>
        <p:nvSpPr>
          <p:cNvPr id="7" name="ZoneTexte 6">
            <a:extLst>
              <a:ext uri="{FF2B5EF4-FFF2-40B4-BE49-F238E27FC236}">
                <a16:creationId xmlns:a16="http://schemas.microsoft.com/office/drawing/2014/main" id="{B2C4A176-C8F0-1643-93BC-25495043B8C8}"/>
              </a:ext>
            </a:extLst>
          </p:cNvPr>
          <p:cNvSpPr txBox="1"/>
          <p:nvPr/>
        </p:nvSpPr>
        <p:spPr>
          <a:xfrm>
            <a:off x="7134205" y="2630102"/>
            <a:ext cx="5057795" cy="2308324"/>
          </a:xfrm>
          <a:prstGeom prst="rect">
            <a:avLst/>
          </a:prstGeom>
          <a:noFill/>
        </p:spPr>
        <p:txBody>
          <a:bodyPr wrap="none" rtlCol="0">
            <a:spAutoFit/>
          </a:bodyPr>
          <a:lstStyle/>
          <a:p>
            <a:r>
              <a:rPr lang="fr-FR" sz="3600" dirty="0">
                <a:solidFill>
                  <a:schemeClr val="tx1">
                    <a:lumMod val="95000"/>
                    <a:lumOff val="5000"/>
                  </a:schemeClr>
                </a:solidFill>
              </a:rPr>
              <a:t>Nous pouvons faire </a:t>
            </a:r>
          </a:p>
          <a:p>
            <a:r>
              <a:rPr lang="fr-FR" sz="3600" dirty="0">
                <a:solidFill>
                  <a:schemeClr val="tx1">
                    <a:lumMod val="95000"/>
                    <a:lumOff val="5000"/>
                  </a:schemeClr>
                </a:solidFill>
              </a:rPr>
              <a:t>deux choses à la fois, </a:t>
            </a:r>
          </a:p>
          <a:p>
            <a:r>
              <a:rPr lang="fr-FR" sz="3600" dirty="0">
                <a:solidFill>
                  <a:schemeClr val="tx1">
                    <a:lumMod val="95000"/>
                    <a:lumOff val="5000"/>
                  </a:schemeClr>
                </a:solidFill>
              </a:rPr>
              <a:t>si l’une est </a:t>
            </a:r>
          </a:p>
          <a:p>
            <a:r>
              <a:rPr lang="fr-FR" sz="3600" i="1" dirty="0">
                <a:solidFill>
                  <a:schemeClr val="tx1">
                    <a:lumMod val="95000"/>
                    <a:lumOff val="5000"/>
                  </a:schemeClr>
                </a:solidFill>
              </a:rPr>
              <a:t>automatisée*</a:t>
            </a:r>
            <a:r>
              <a:rPr lang="fr-FR" sz="3600" dirty="0">
                <a:solidFill>
                  <a:schemeClr val="tx1">
                    <a:lumMod val="95000"/>
                    <a:lumOff val="5000"/>
                  </a:schemeClr>
                </a:solidFill>
              </a:rPr>
              <a:t>.</a:t>
            </a:r>
          </a:p>
        </p:txBody>
      </p:sp>
      <p:pic>
        <p:nvPicPr>
          <p:cNvPr id="8" name="Image 7">
            <a:extLst>
              <a:ext uri="{FF2B5EF4-FFF2-40B4-BE49-F238E27FC236}">
                <a16:creationId xmlns:a16="http://schemas.microsoft.com/office/drawing/2014/main" id="{B14E3D46-BE01-B94B-9E64-8A1F5B4354AB}"/>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491691" y="2535338"/>
            <a:ext cx="3351223" cy="2403088"/>
          </a:xfrm>
          <a:prstGeom prst="rect">
            <a:avLst/>
          </a:prstGeom>
        </p:spPr>
      </p:pic>
    </p:spTree>
    <p:extLst>
      <p:ext uri="{BB962C8B-B14F-4D97-AF65-F5344CB8AC3E}">
        <p14:creationId xmlns:p14="http://schemas.microsoft.com/office/powerpoint/2010/main" val="1724658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ulle ronde 1">
            <a:extLst>
              <a:ext uri="{FF2B5EF4-FFF2-40B4-BE49-F238E27FC236}">
                <a16:creationId xmlns:a16="http://schemas.microsoft.com/office/drawing/2014/main" id="{E8E2A845-8349-FD4D-9F8C-2C654FA1250E}"/>
              </a:ext>
            </a:extLst>
          </p:cNvPr>
          <p:cNvSpPr/>
          <p:nvPr/>
        </p:nvSpPr>
        <p:spPr>
          <a:xfrm>
            <a:off x="528638" y="171451"/>
            <a:ext cx="10715625" cy="5500688"/>
          </a:xfrm>
          <a:prstGeom prst="wedgeEllipseCallout">
            <a:avLst>
              <a:gd name="adj1" fmla="val -20433"/>
              <a:gd name="adj2" fmla="val 58604"/>
            </a:avLst>
          </a:prstGeom>
        </p:spPr>
        <p:style>
          <a:lnRef idx="2">
            <a:schemeClr val="accent1"/>
          </a:lnRef>
          <a:fillRef idx="1">
            <a:schemeClr val="lt1"/>
          </a:fillRef>
          <a:effectRef idx="0">
            <a:schemeClr val="accent1"/>
          </a:effectRef>
          <a:fontRef idx="minor">
            <a:schemeClr val="dk1"/>
          </a:fontRef>
        </p:style>
        <p:txBody>
          <a:bodyPr rtlCol="0" anchor="ctr"/>
          <a:lstStyle/>
          <a:p>
            <a:r>
              <a:rPr lang="fr-FR" sz="3200" dirty="0">
                <a:solidFill>
                  <a:schemeClr val="tx1">
                    <a:lumMod val="95000"/>
                    <a:lumOff val="5000"/>
                  </a:schemeClr>
                </a:solidFill>
              </a:rPr>
              <a:t>*Automatisée veut dire que tu l’as déjà tellement faite et refaite que tu ne réfléchis même plus à « comment faire ». </a:t>
            </a:r>
          </a:p>
          <a:p>
            <a:endParaRPr lang="fr-FR" sz="3200" dirty="0">
              <a:solidFill>
                <a:schemeClr val="tx1">
                  <a:lumMod val="95000"/>
                  <a:lumOff val="5000"/>
                </a:schemeClr>
              </a:solidFill>
            </a:endParaRPr>
          </a:p>
          <a:p>
            <a:r>
              <a:rPr lang="fr-FR" sz="3200" dirty="0">
                <a:solidFill>
                  <a:schemeClr val="tx1">
                    <a:lumMod val="95000"/>
                    <a:lumOff val="5000"/>
                  </a:schemeClr>
                </a:solidFill>
              </a:rPr>
              <a:t>C’est une activité qui est devenue facile. </a:t>
            </a:r>
          </a:p>
          <a:p>
            <a:pPr algn="ctr"/>
            <a:endParaRPr lang="fr-FR" dirty="0"/>
          </a:p>
        </p:txBody>
      </p:sp>
    </p:spTree>
    <p:extLst>
      <p:ext uri="{BB962C8B-B14F-4D97-AF65-F5344CB8AC3E}">
        <p14:creationId xmlns:p14="http://schemas.microsoft.com/office/powerpoint/2010/main" val="2711562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FA742B-306E-BA4E-BF92-1CB6959F18D9}"/>
              </a:ext>
            </a:extLst>
          </p:cNvPr>
          <p:cNvSpPr>
            <a:spLocks noGrp="1"/>
          </p:cNvSpPr>
          <p:nvPr>
            <p:ph type="title"/>
          </p:nvPr>
        </p:nvSpPr>
        <p:spPr/>
        <p:txBody>
          <a:bodyPr/>
          <a:lstStyle/>
          <a:p>
            <a:r>
              <a:rPr lang="fr-FR" dirty="0">
                <a:solidFill>
                  <a:schemeClr val="tx1">
                    <a:lumMod val="95000"/>
                    <a:lumOff val="5000"/>
                  </a:schemeClr>
                </a:solidFill>
              </a:rPr>
              <a:t>6.L’attention volontaire</a:t>
            </a:r>
            <a:endParaRPr lang="fr-FR" sz="1600" dirty="0">
              <a:solidFill>
                <a:schemeClr val="tx1">
                  <a:lumMod val="95000"/>
                  <a:lumOff val="5000"/>
                </a:schemeClr>
              </a:solidFill>
            </a:endParaRPr>
          </a:p>
        </p:txBody>
      </p:sp>
      <p:sp>
        <p:nvSpPr>
          <p:cNvPr id="8" name="ZoneTexte 7">
            <a:extLst>
              <a:ext uri="{FF2B5EF4-FFF2-40B4-BE49-F238E27FC236}">
                <a16:creationId xmlns:a16="http://schemas.microsoft.com/office/drawing/2014/main" id="{900E9BAD-1B85-224B-865E-370AAB7EA783}"/>
              </a:ext>
            </a:extLst>
          </p:cNvPr>
          <p:cNvSpPr txBox="1"/>
          <p:nvPr/>
        </p:nvSpPr>
        <p:spPr>
          <a:xfrm>
            <a:off x="7300913" y="1790642"/>
            <a:ext cx="4763557" cy="3970318"/>
          </a:xfrm>
          <a:prstGeom prst="rect">
            <a:avLst/>
          </a:prstGeom>
          <a:noFill/>
        </p:spPr>
        <p:txBody>
          <a:bodyPr wrap="square" rtlCol="0">
            <a:spAutoFit/>
          </a:bodyPr>
          <a:lstStyle/>
          <a:p>
            <a:r>
              <a:rPr lang="fr-FR" sz="3600" dirty="0">
                <a:solidFill>
                  <a:schemeClr val="tx1">
                    <a:lumMod val="95000"/>
                    <a:lumOff val="5000"/>
                  </a:schemeClr>
                </a:solidFill>
              </a:rPr>
              <a:t>Tu peux décider, </a:t>
            </a:r>
          </a:p>
          <a:p>
            <a:r>
              <a:rPr lang="fr-FR" sz="3600" dirty="0">
                <a:solidFill>
                  <a:schemeClr val="tx1">
                    <a:lumMod val="95000"/>
                    <a:lumOff val="5000"/>
                  </a:schemeClr>
                </a:solidFill>
              </a:rPr>
              <a:t>ou non, d’écouter </a:t>
            </a:r>
          </a:p>
          <a:p>
            <a:r>
              <a:rPr lang="fr-FR" sz="3600" dirty="0">
                <a:solidFill>
                  <a:schemeClr val="tx1">
                    <a:lumMod val="95000"/>
                    <a:lumOff val="5000"/>
                  </a:schemeClr>
                </a:solidFill>
              </a:rPr>
              <a:t>la consigne, </a:t>
            </a:r>
          </a:p>
          <a:p>
            <a:r>
              <a:rPr lang="fr-FR" sz="3600" dirty="0">
                <a:solidFill>
                  <a:schemeClr val="tx1">
                    <a:lumMod val="95000"/>
                    <a:lumOff val="5000"/>
                  </a:schemeClr>
                </a:solidFill>
              </a:rPr>
              <a:t>tes enseignant·e·s,</a:t>
            </a:r>
          </a:p>
          <a:p>
            <a:r>
              <a:rPr lang="fr-FR" sz="3600" dirty="0">
                <a:solidFill>
                  <a:schemeClr val="tx1">
                    <a:lumMod val="95000"/>
                    <a:lumOff val="5000"/>
                  </a:schemeClr>
                </a:solidFill>
              </a:rPr>
              <a:t>tes copains ou </a:t>
            </a:r>
          </a:p>
          <a:p>
            <a:r>
              <a:rPr lang="fr-FR" sz="3600" dirty="0">
                <a:solidFill>
                  <a:schemeClr val="tx1">
                    <a:lumMod val="95000"/>
                    <a:lumOff val="5000"/>
                  </a:schemeClr>
                </a:solidFill>
              </a:rPr>
              <a:t>tes copines.  </a:t>
            </a:r>
          </a:p>
          <a:p>
            <a:endParaRPr lang="fr-FR" sz="3600" dirty="0">
              <a:solidFill>
                <a:schemeClr val="tx1">
                  <a:lumMod val="65000"/>
                  <a:lumOff val="35000"/>
                </a:schemeClr>
              </a:solidFill>
            </a:endParaRPr>
          </a:p>
        </p:txBody>
      </p:sp>
      <p:pic>
        <p:nvPicPr>
          <p:cNvPr id="9" name="Image 8">
            <a:extLst>
              <a:ext uri="{FF2B5EF4-FFF2-40B4-BE49-F238E27FC236}">
                <a16:creationId xmlns:a16="http://schemas.microsoft.com/office/drawing/2014/main" id="{14B507C3-0F4D-C44E-9334-1FCA16F47C8C}"/>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3765867" y="1790642"/>
            <a:ext cx="3535046" cy="3767195"/>
          </a:xfrm>
          <a:prstGeom prst="rect">
            <a:avLst/>
          </a:prstGeom>
        </p:spPr>
      </p:pic>
    </p:spTree>
    <p:extLst>
      <p:ext uri="{BB962C8B-B14F-4D97-AF65-F5344CB8AC3E}">
        <p14:creationId xmlns:p14="http://schemas.microsoft.com/office/powerpoint/2010/main" val="3568060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9C6D7EE-5595-CF4A-B54B-0D3152452C6E}"/>
              </a:ext>
            </a:extLst>
          </p:cNvPr>
          <p:cNvSpPr txBox="1"/>
          <p:nvPr/>
        </p:nvSpPr>
        <p:spPr>
          <a:xfrm>
            <a:off x="657225" y="885826"/>
            <a:ext cx="11319124" cy="2862322"/>
          </a:xfrm>
          <a:prstGeom prst="rect">
            <a:avLst/>
          </a:prstGeom>
          <a:noFill/>
        </p:spPr>
        <p:txBody>
          <a:bodyPr wrap="none" rtlCol="0">
            <a:spAutoFit/>
          </a:bodyPr>
          <a:lstStyle/>
          <a:p>
            <a:r>
              <a:rPr lang="fr-FR" sz="3600" dirty="0">
                <a:solidFill>
                  <a:schemeClr val="tx1">
                    <a:lumMod val="95000"/>
                    <a:lumOff val="5000"/>
                  </a:schemeClr>
                </a:solidFill>
              </a:rPr>
              <a:t>Il est tout à fait normal de ne pas être attentifs ou </a:t>
            </a:r>
          </a:p>
          <a:p>
            <a:r>
              <a:rPr lang="fr-FR" sz="3600" dirty="0">
                <a:solidFill>
                  <a:schemeClr val="tx1">
                    <a:lumMod val="95000"/>
                    <a:lumOff val="5000"/>
                  </a:schemeClr>
                </a:solidFill>
              </a:rPr>
              <a:t>attentives à tous les instants. </a:t>
            </a:r>
          </a:p>
          <a:p>
            <a:endParaRPr lang="fr-FR" sz="3600" dirty="0">
              <a:solidFill>
                <a:schemeClr val="tx1">
                  <a:lumMod val="95000"/>
                  <a:lumOff val="5000"/>
                </a:schemeClr>
              </a:solidFill>
            </a:endParaRPr>
          </a:p>
          <a:p>
            <a:r>
              <a:rPr lang="fr-FR" sz="3600" b="1" dirty="0">
                <a:solidFill>
                  <a:schemeClr val="tx1">
                    <a:lumMod val="95000"/>
                    <a:lumOff val="5000"/>
                  </a:schemeClr>
                </a:solidFill>
              </a:rPr>
              <a:t>Par contre, il y a des moments durant lesquels </a:t>
            </a:r>
          </a:p>
          <a:p>
            <a:r>
              <a:rPr lang="fr-FR" sz="3600" b="1" dirty="0">
                <a:solidFill>
                  <a:schemeClr val="tx1">
                    <a:lumMod val="95000"/>
                    <a:lumOff val="5000"/>
                  </a:schemeClr>
                </a:solidFill>
              </a:rPr>
              <a:t>c’est important d’être attentifs ou attentives. </a:t>
            </a:r>
          </a:p>
        </p:txBody>
      </p:sp>
      <p:sp>
        <p:nvSpPr>
          <p:cNvPr id="4" name="Bulle ronde 3">
            <a:extLst>
              <a:ext uri="{FF2B5EF4-FFF2-40B4-BE49-F238E27FC236}">
                <a16:creationId xmlns:a16="http://schemas.microsoft.com/office/drawing/2014/main" id="{0AB1D9F1-E325-E143-87AF-A9E036F19639}"/>
              </a:ext>
            </a:extLst>
          </p:cNvPr>
          <p:cNvSpPr/>
          <p:nvPr/>
        </p:nvSpPr>
        <p:spPr>
          <a:xfrm>
            <a:off x="6472237" y="4135211"/>
            <a:ext cx="3971925" cy="1685925"/>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rPr>
              <a:t>Quand ?</a:t>
            </a:r>
          </a:p>
          <a:p>
            <a:pPr algn="ctr"/>
            <a:r>
              <a:rPr lang="fr-FR" dirty="0">
                <a:solidFill>
                  <a:schemeClr val="tx1">
                    <a:lumMod val="95000"/>
                    <a:lumOff val="5000"/>
                  </a:schemeClr>
                </a:solidFill>
              </a:rPr>
              <a:t>Où ?</a:t>
            </a:r>
          </a:p>
          <a:p>
            <a:pPr algn="ctr"/>
            <a:r>
              <a:rPr lang="fr-FR" dirty="0">
                <a:solidFill>
                  <a:schemeClr val="tx1">
                    <a:lumMod val="95000"/>
                    <a:lumOff val="5000"/>
                  </a:schemeClr>
                </a:solidFill>
              </a:rPr>
              <a:t>Comment ?</a:t>
            </a:r>
          </a:p>
          <a:p>
            <a:pPr algn="ctr"/>
            <a:r>
              <a:rPr lang="fr-FR" dirty="0">
                <a:solidFill>
                  <a:schemeClr val="tx1">
                    <a:lumMod val="95000"/>
                    <a:lumOff val="5000"/>
                  </a:schemeClr>
                </a:solidFill>
              </a:rPr>
              <a:t>Pourquoi ?  </a:t>
            </a:r>
          </a:p>
        </p:txBody>
      </p:sp>
    </p:spTree>
    <p:extLst>
      <p:ext uri="{BB962C8B-B14F-4D97-AF65-F5344CB8AC3E}">
        <p14:creationId xmlns:p14="http://schemas.microsoft.com/office/powerpoint/2010/main" val="2932323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10FD96A-2BD9-C444-B55B-2A98EAB9A034}"/>
              </a:ext>
            </a:extLst>
          </p:cNvPr>
          <p:cNvSpPr txBox="1"/>
          <p:nvPr/>
        </p:nvSpPr>
        <p:spPr>
          <a:xfrm>
            <a:off x="1071563" y="1785937"/>
            <a:ext cx="8722260" cy="2308324"/>
          </a:xfrm>
          <a:prstGeom prst="rect">
            <a:avLst/>
          </a:prstGeom>
          <a:noFill/>
        </p:spPr>
        <p:txBody>
          <a:bodyPr wrap="none" rtlCol="0">
            <a:spAutoFit/>
          </a:bodyPr>
          <a:lstStyle/>
          <a:p>
            <a:r>
              <a:rPr lang="fr-FR" sz="3600" dirty="0">
                <a:solidFill>
                  <a:schemeClr val="tx1">
                    <a:lumMod val="95000"/>
                    <a:lumOff val="5000"/>
                  </a:schemeClr>
                </a:solidFill>
              </a:rPr>
              <a:t>Exemple: </a:t>
            </a:r>
          </a:p>
          <a:p>
            <a:endParaRPr lang="fr-FR" sz="3600" dirty="0">
              <a:solidFill>
                <a:schemeClr val="tx1">
                  <a:lumMod val="95000"/>
                  <a:lumOff val="5000"/>
                </a:schemeClr>
              </a:solidFill>
            </a:endParaRPr>
          </a:p>
          <a:p>
            <a:r>
              <a:rPr lang="fr-FR" sz="3600" dirty="0">
                <a:solidFill>
                  <a:schemeClr val="tx1">
                    <a:lumMod val="95000"/>
                    <a:lumOff val="5000"/>
                  </a:schemeClr>
                </a:solidFill>
              </a:rPr>
              <a:t>Quand tu souhaites traverser la route, </a:t>
            </a:r>
          </a:p>
          <a:p>
            <a:r>
              <a:rPr lang="fr-FR" sz="3600" dirty="0">
                <a:solidFill>
                  <a:schemeClr val="tx1">
                    <a:lumMod val="95000"/>
                    <a:lumOff val="5000"/>
                  </a:schemeClr>
                </a:solidFill>
              </a:rPr>
              <a:t>sur un passage piéton. </a:t>
            </a:r>
          </a:p>
        </p:txBody>
      </p:sp>
    </p:spTree>
    <p:extLst>
      <p:ext uri="{BB962C8B-B14F-4D97-AF65-F5344CB8AC3E}">
        <p14:creationId xmlns:p14="http://schemas.microsoft.com/office/powerpoint/2010/main" val="696262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C12767-696D-AA49-BA82-D6102F3D8301}"/>
              </a:ext>
            </a:extLst>
          </p:cNvPr>
          <p:cNvSpPr>
            <a:spLocks noGrp="1"/>
          </p:cNvSpPr>
          <p:nvPr>
            <p:ph type="title"/>
          </p:nvPr>
        </p:nvSpPr>
        <p:spPr/>
        <p:txBody>
          <a:bodyPr/>
          <a:lstStyle/>
          <a:p>
            <a:r>
              <a:rPr lang="fr-FR" dirty="0">
                <a:solidFill>
                  <a:schemeClr val="tx1">
                    <a:lumMod val="95000"/>
                    <a:lumOff val="5000"/>
                  </a:schemeClr>
                </a:solidFill>
              </a:rPr>
              <a:t>Une liste </a:t>
            </a:r>
          </a:p>
        </p:txBody>
      </p:sp>
      <p:sp>
        <p:nvSpPr>
          <p:cNvPr id="3" name="Espace réservé du contenu 2">
            <a:extLst>
              <a:ext uri="{FF2B5EF4-FFF2-40B4-BE49-F238E27FC236}">
                <a16:creationId xmlns:a16="http://schemas.microsoft.com/office/drawing/2014/main" id="{64F325C8-7BC0-DB49-B910-4295DA96A36E}"/>
              </a:ext>
            </a:extLst>
          </p:cNvPr>
          <p:cNvSpPr>
            <a:spLocks noGrp="1"/>
          </p:cNvSpPr>
          <p:nvPr>
            <p:ph idx="1"/>
          </p:nvPr>
        </p:nvSpPr>
        <p:spPr>
          <a:xfrm>
            <a:off x="3869268" y="864108"/>
            <a:ext cx="7315200" cy="4122230"/>
          </a:xfrm>
        </p:spPr>
        <p:txBody>
          <a:bodyPr>
            <a:normAutofit/>
          </a:bodyPr>
          <a:lstStyle/>
          <a:p>
            <a:pPr marL="0" indent="0">
              <a:buNone/>
            </a:pPr>
            <a:r>
              <a:rPr lang="fr-FR" sz="3600" dirty="0">
                <a:solidFill>
                  <a:schemeClr val="tx1">
                    <a:lumMod val="95000"/>
                    <a:lumOff val="5000"/>
                  </a:schemeClr>
                </a:solidFill>
              </a:rPr>
              <a:t>Ensemble, nous écrivons une liste de moyens pour être plus attentif/attentive dans la vie, donc en classe, dans le bus, à la maison, etc.</a:t>
            </a:r>
          </a:p>
        </p:txBody>
      </p:sp>
      <p:sp>
        <p:nvSpPr>
          <p:cNvPr id="5" name="Bulle ronde 4">
            <a:extLst>
              <a:ext uri="{FF2B5EF4-FFF2-40B4-BE49-F238E27FC236}">
                <a16:creationId xmlns:a16="http://schemas.microsoft.com/office/drawing/2014/main" id="{3ED01479-C308-3D40-AEBF-8ED818BBEFA3}"/>
              </a:ext>
            </a:extLst>
          </p:cNvPr>
          <p:cNvSpPr/>
          <p:nvPr/>
        </p:nvSpPr>
        <p:spPr>
          <a:xfrm>
            <a:off x="6943725" y="4420961"/>
            <a:ext cx="3971925" cy="1685925"/>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solidFill>
                  <a:schemeClr val="tx1">
                    <a:lumMod val="95000"/>
                    <a:lumOff val="5000"/>
                  </a:schemeClr>
                </a:solidFill>
              </a:rPr>
              <a:t>Exemple …</a:t>
            </a:r>
          </a:p>
        </p:txBody>
      </p:sp>
    </p:spTree>
    <p:extLst>
      <p:ext uri="{BB962C8B-B14F-4D97-AF65-F5344CB8AC3E}">
        <p14:creationId xmlns:p14="http://schemas.microsoft.com/office/powerpoint/2010/main" val="2290158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C84C73D-0A75-7142-8D43-154BF0DDE732}"/>
              </a:ext>
            </a:extLst>
          </p:cNvPr>
          <p:cNvSpPr txBox="1"/>
          <p:nvPr/>
        </p:nvSpPr>
        <p:spPr>
          <a:xfrm>
            <a:off x="185738" y="385763"/>
            <a:ext cx="11759951" cy="5509200"/>
          </a:xfrm>
          <a:prstGeom prst="rect">
            <a:avLst/>
          </a:prstGeom>
          <a:noFill/>
        </p:spPr>
        <p:txBody>
          <a:bodyPr wrap="none" rtlCol="0">
            <a:spAutoFit/>
          </a:bodyPr>
          <a:lstStyle/>
          <a:p>
            <a:pPr marL="342900" indent="-342900">
              <a:buAutoNum type="arabicPeriod"/>
            </a:pPr>
            <a:r>
              <a:rPr lang="fr-FR" sz="3200" b="1" dirty="0">
                <a:solidFill>
                  <a:schemeClr val="tx1">
                    <a:lumMod val="95000"/>
                    <a:lumOff val="5000"/>
                  </a:schemeClr>
                </a:solidFill>
              </a:rPr>
              <a:t>Gérer les distractions. </a:t>
            </a:r>
          </a:p>
          <a:p>
            <a:r>
              <a:rPr lang="fr-FR" sz="3200" dirty="0">
                <a:solidFill>
                  <a:schemeClr val="tx1">
                    <a:lumMod val="95000"/>
                    <a:lumOff val="5000"/>
                  </a:schemeClr>
                </a:solidFill>
              </a:rPr>
              <a:t>Exemple: éteindre la télévision quand tu fais tes devoirs.</a:t>
            </a:r>
          </a:p>
          <a:p>
            <a:endParaRPr lang="fr-FR" sz="3200" dirty="0">
              <a:solidFill>
                <a:schemeClr val="tx1">
                  <a:lumMod val="95000"/>
                  <a:lumOff val="5000"/>
                </a:schemeClr>
              </a:solidFill>
            </a:endParaRPr>
          </a:p>
          <a:p>
            <a:r>
              <a:rPr lang="fr-FR" sz="3200" b="1" dirty="0">
                <a:solidFill>
                  <a:schemeClr val="tx1">
                    <a:lumMod val="95000"/>
                    <a:lumOff val="5000"/>
                  </a:schemeClr>
                </a:solidFill>
              </a:rPr>
              <a:t>2. Maintenir activement le contact visuel.</a:t>
            </a:r>
          </a:p>
          <a:p>
            <a:r>
              <a:rPr lang="fr-FR" sz="3200" dirty="0">
                <a:solidFill>
                  <a:schemeClr val="tx1">
                    <a:lumMod val="95000"/>
                    <a:lumOff val="5000"/>
                  </a:schemeClr>
                </a:solidFill>
              </a:rPr>
              <a:t>Exemple: regarder comment faire une roulade arrière, </a:t>
            </a:r>
          </a:p>
          <a:p>
            <a:r>
              <a:rPr lang="fr-FR" sz="3200" dirty="0">
                <a:solidFill>
                  <a:schemeClr val="tx1">
                    <a:lumMod val="95000"/>
                    <a:lumOff val="5000"/>
                  </a:schemeClr>
                </a:solidFill>
              </a:rPr>
              <a:t>en identifiant les gestes qui aident à réussir l’exercice.</a:t>
            </a:r>
          </a:p>
          <a:p>
            <a:endParaRPr lang="fr-FR" sz="3200" dirty="0">
              <a:solidFill>
                <a:schemeClr val="tx1">
                  <a:lumMod val="95000"/>
                  <a:lumOff val="5000"/>
                </a:schemeClr>
              </a:solidFill>
            </a:endParaRPr>
          </a:p>
          <a:p>
            <a:r>
              <a:rPr lang="fr-FR" sz="3200" b="1" dirty="0">
                <a:solidFill>
                  <a:schemeClr val="tx1">
                    <a:lumMod val="95000"/>
                    <a:lumOff val="5000"/>
                  </a:schemeClr>
                </a:solidFill>
              </a:rPr>
              <a:t>3. S’imposer une limite de temps.  </a:t>
            </a:r>
          </a:p>
          <a:p>
            <a:r>
              <a:rPr lang="fr-FR" sz="3200" dirty="0">
                <a:solidFill>
                  <a:schemeClr val="tx1">
                    <a:lumMod val="95000"/>
                    <a:lumOff val="5000"/>
                  </a:schemeClr>
                </a:solidFill>
              </a:rPr>
              <a:t>Exemple: se donner 15 min. pour faire un exercice. Après</a:t>
            </a:r>
          </a:p>
          <a:p>
            <a:r>
              <a:rPr lang="fr-FR" sz="3200" dirty="0">
                <a:solidFill>
                  <a:schemeClr val="tx1">
                    <a:lumMod val="95000"/>
                    <a:lumOff val="5000"/>
                  </a:schemeClr>
                </a:solidFill>
              </a:rPr>
              <a:t>ce temps, demander de l’aide ou se poser des questions</a:t>
            </a:r>
          </a:p>
          <a:p>
            <a:r>
              <a:rPr lang="fr-FR" sz="3200" dirty="0">
                <a:solidFill>
                  <a:schemeClr val="tx1">
                    <a:lumMod val="95000"/>
                    <a:lumOff val="5000"/>
                  </a:schemeClr>
                </a:solidFill>
              </a:rPr>
              <a:t>sur ce qui va et ce qui ne va pas… ou faire une pause ; )</a:t>
            </a:r>
          </a:p>
        </p:txBody>
      </p:sp>
      <p:sp>
        <p:nvSpPr>
          <p:cNvPr id="3" name="ZoneTexte 2">
            <a:extLst>
              <a:ext uri="{FF2B5EF4-FFF2-40B4-BE49-F238E27FC236}">
                <a16:creationId xmlns:a16="http://schemas.microsoft.com/office/drawing/2014/main" id="{50633912-212E-CA47-B383-DA1323638AED}"/>
              </a:ext>
            </a:extLst>
          </p:cNvPr>
          <p:cNvSpPr txBox="1"/>
          <p:nvPr/>
        </p:nvSpPr>
        <p:spPr>
          <a:xfrm>
            <a:off x="94206" y="6411005"/>
            <a:ext cx="5971507" cy="369332"/>
          </a:xfrm>
          <a:prstGeom prst="rect">
            <a:avLst/>
          </a:prstGeom>
          <a:noFill/>
        </p:spPr>
        <p:txBody>
          <a:bodyPr wrap="none" rtlCol="0">
            <a:spAutoFit/>
          </a:bodyPr>
          <a:lstStyle/>
          <a:p>
            <a:r>
              <a:rPr lang="fr-FR" dirty="0">
                <a:solidFill>
                  <a:schemeClr val="tx1">
                    <a:lumMod val="95000"/>
                    <a:lumOff val="5000"/>
                  </a:schemeClr>
                </a:solidFill>
              </a:rPr>
              <a:t>Plus d’idées sur: https://</a:t>
            </a:r>
            <a:r>
              <a:rPr lang="fr-FR" dirty="0" err="1">
                <a:solidFill>
                  <a:schemeClr val="tx1">
                    <a:lumMod val="95000"/>
                    <a:lumOff val="5000"/>
                  </a:schemeClr>
                </a:solidFill>
              </a:rPr>
              <a:t>fr.wikihow.com</a:t>
            </a:r>
            <a:r>
              <a:rPr lang="fr-FR" dirty="0">
                <a:solidFill>
                  <a:schemeClr val="tx1">
                    <a:lumMod val="95000"/>
                    <a:lumOff val="5000"/>
                  </a:schemeClr>
                </a:solidFill>
              </a:rPr>
              <a:t>/être-attentif</a:t>
            </a:r>
          </a:p>
        </p:txBody>
      </p:sp>
    </p:spTree>
    <p:extLst>
      <p:ext uri="{BB962C8B-B14F-4D97-AF65-F5344CB8AC3E}">
        <p14:creationId xmlns:p14="http://schemas.microsoft.com/office/powerpoint/2010/main" val="1200570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818E5D-3687-024A-989D-A0E69F4ECA83}"/>
              </a:ext>
            </a:extLst>
          </p:cNvPr>
          <p:cNvSpPr txBox="1"/>
          <p:nvPr/>
        </p:nvSpPr>
        <p:spPr>
          <a:xfrm>
            <a:off x="442913" y="700087"/>
            <a:ext cx="822661" cy="4801314"/>
          </a:xfrm>
          <a:prstGeom prst="rect">
            <a:avLst/>
          </a:prstGeom>
          <a:noFill/>
        </p:spPr>
        <p:txBody>
          <a:bodyPr wrap="none" rtlCol="0">
            <a:spAutoFit/>
          </a:bodyPr>
          <a:lstStyle/>
          <a:p>
            <a:r>
              <a:rPr lang="fr-FR" sz="3200" dirty="0">
                <a:solidFill>
                  <a:schemeClr val="tx1">
                    <a:lumMod val="95000"/>
                    <a:lumOff val="5000"/>
                  </a:schemeClr>
                </a:solidFill>
              </a:rPr>
              <a:t>4...</a:t>
            </a:r>
          </a:p>
          <a:p>
            <a:endParaRPr lang="fr-FR" sz="3200" dirty="0">
              <a:solidFill>
                <a:schemeClr val="tx1">
                  <a:lumMod val="95000"/>
                  <a:lumOff val="5000"/>
                </a:schemeClr>
              </a:solidFill>
            </a:endParaRPr>
          </a:p>
          <a:p>
            <a:r>
              <a:rPr lang="fr-FR" sz="3200" dirty="0">
                <a:solidFill>
                  <a:schemeClr val="tx1">
                    <a:lumMod val="95000"/>
                    <a:lumOff val="5000"/>
                  </a:schemeClr>
                </a:solidFill>
              </a:rPr>
              <a:t>5…</a:t>
            </a:r>
          </a:p>
          <a:p>
            <a:endParaRPr lang="fr-FR" sz="3200" dirty="0">
              <a:solidFill>
                <a:schemeClr val="tx1">
                  <a:lumMod val="95000"/>
                  <a:lumOff val="5000"/>
                </a:schemeClr>
              </a:solidFill>
            </a:endParaRPr>
          </a:p>
          <a:p>
            <a:r>
              <a:rPr lang="fr-FR" sz="3200" dirty="0">
                <a:solidFill>
                  <a:schemeClr val="tx1">
                    <a:lumMod val="95000"/>
                    <a:lumOff val="5000"/>
                  </a:schemeClr>
                </a:solidFill>
              </a:rPr>
              <a:t>6…</a:t>
            </a:r>
          </a:p>
          <a:p>
            <a:endParaRPr lang="fr-FR" sz="3200" dirty="0">
              <a:solidFill>
                <a:schemeClr val="tx1">
                  <a:lumMod val="95000"/>
                  <a:lumOff val="5000"/>
                </a:schemeClr>
              </a:solidFill>
            </a:endParaRPr>
          </a:p>
          <a:p>
            <a:r>
              <a:rPr lang="fr-FR" sz="3200" dirty="0">
                <a:solidFill>
                  <a:schemeClr val="tx1">
                    <a:lumMod val="95000"/>
                    <a:lumOff val="5000"/>
                  </a:schemeClr>
                </a:solidFill>
              </a:rPr>
              <a:t>7…</a:t>
            </a:r>
          </a:p>
          <a:p>
            <a:endParaRPr lang="fr-FR" sz="3200" dirty="0">
              <a:solidFill>
                <a:schemeClr val="tx1">
                  <a:lumMod val="95000"/>
                  <a:lumOff val="5000"/>
                </a:schemeClr>
              </a:solidFill>
            </a:endParaRPr>
          </a:p>
          <a:p>
            <a:r>
              <a:rPr lang="fr-FR" sz="3200" dirty="0">
                <a:solidFill>
                  <a:schemeClr val="tx1">
                    <a:lumMod val="95000"/>
                    <a:lumOff val="5000"/>
                  </a:schemeClr>
                </a:solidFill>
              </a:rPr>
              <a:t>8…</a:t>
            </a:r>
          </a:p>
          <a:p>
            <a:endParaRPr lang="fr-FR" dirty="0"/>
          </a:p>
        </p:txBody>
      </p:sp>
      <p:sp>
        <p:nvSpPr>
          <p:cNvPr id="3" name="Bulle ronde 2">
            <a:extLst>
              <a:ext uri="{FF2B5EF4-FFF2-40B4-BE49-F238E27FC236}">
                <a16:creationId xmlns:a16="http://schemas.microsoft.com/office/drawing/2014/main" id="{E134AF14-CB66-6848-909F-07EBAB413B22}"/>
              </a:ext>
            </a:extLst>
          </p:cNvPr>
          <p:cNvSpPr/>
          <p:nvPr/>
        </p:nvSpPr>
        <p:spPr>
          <a:xfrm>
            <a:off x="4071938" y="1771651"/>
            <a:ext cx="7858125" cy="3429000"/>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800" dirty="0">
                <a:solidFill>
                  <a:schemeClr val="tx1">
                    <a:lumMod val="95000"/>
                    <a:lumOff val="5000"/>
                  </a:schemeClr>
                </a:solidFill>
              </a:rPr>
              <a:t>Ce n’est pas nécessaire d’avoir une grande liste, l’important est d’utiliser ces stratégies d’attention</a:t>
            </a:r>
          </a:p>
          <a:p>
            <a:pPr algn="ctr"/>
            <a:r>
              <a:rPr lang="fr-FR" sz="2800" dirty="0">
                <a:solidFill>
                  <a:schemeClr val="tx1">
                    <a:lumMod val="95000"/>
                    <a:lumOff val="5000"/>
                  </a:schemeClr>
                </a:solidFill>
              </a:rPr>
              <a:t>au bon moment. </a:t>
            </a:r>
          </a:p>
        </p:txBody>
      </p:sp>
    </p:spTree>
    <p:extLst>
      <p:ext uri="{BB962C8B-B14F-4D97-AF65-F5344CB8AC3E}">
        <p14:creationId xmlns:p14="http://schemas.microsoft.com/office/powerpoint/2010/main" val="2072262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9114FE-79B8-644D-8BAA-D88304147CCB}"/>
              </a:ext>
            </a:extLst>
          </p:cNvPr>
          <p:cNvSpPr/>
          <p:nvPr/>
        </p:nvSpPr>
        <p:spPr>
          <a:xfrm>
            <a:off x="3408485" y="3230046"/>
            <a:ext cx="5827236" cy="646331"/>
          </a:xfrm>
          <a:prstGeom prst="rect">
            <a:avLst/>
          </a:prstGeom>
        </p:spPr>
        <p:txBody>
          <a:bodyPr wrap="none">
            <a:spAutoFit/>
          </a:bodyPr>
          <a:lstStyle/>
          <a:p>
            <a:r>
              <a:rPr lang="fr-FR" sz="3600" dirty="0">
                <a:solidFill>
                  <a:schemeClr val="tx1">
                    <a:lumMod val="95000"/>
                    <a:lumOff val="5000"/>
                  </a:schemeClr>
                </a:solidFill>
                <a:latin typeface="Century Gothic" panose="020B0502020202020204" pitchFamily="34" charset="0"/>
              </a:rPr>
              <a:t>Et maintenant, le quiz ; )</a:t>
            </a:r>
            <a:r>
              <a:rPr lang="fr-FR" dirty="0">
                <a:solidFill>
                  <a:schemeClr val="tx1">
                    <a:lumMod val="95000"/>
                    <a:lumOff val="5000"/>
                  </a:schemeClr>
                </a:solidFill>
                <a:latin typeface="Century Gothic" panose="020B0502020202020204" pitchFamily="34" charset="0"/>
              </a:rPr>
              <a:t>   </a:t>
            </a:r>
          </a:p>
        </p:txBody>
      </p:sp>
    </p:spTree>
    <p:extLst>
      <p:ext uri="{BB962C8B-B14F-4D97-AF65-F5344CB8AC3E}">
        <p14:creationId xmlns:p14="http://schemas.microsoft.com/office/powerpoint/2010/main" val="19242116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8D3CC7C-684F-D44A-A5B8-F6B673D0E4D6}"/>
              </a:ext>
            </a:extLst>
          </p:cNvPr>
          <p:cNvSpPr txBox="1"/>
          <p:nvPr/>
        </p:nvSpPr>
        <p:spPr>
          <a:xfrm>
            <a:off x="242888" y="600075"/>
            <a:ext cx="10273966" cy="5016758"/>
          </a:xfrm>
          <a:prstGeom prst="rect">
            <a:avLst/>
          </a:prstGeom>
          <a:noFill/>
        </p:spPr>
        <p:txBody>
          <a:bodyPr wrap="none" rtlCol="0">
            <a:spAutoFit/>
          </a:bodyPr>
          <a:lstStyle/>
          <a:p>
            <a:pPr marL="342900" indent="-342900">
              <a:buAutoNum type="arabicPeriod"/>
            </a:pPr>
            <a:r>
              <a:rPr lang="fr-FR" sz="3200" dirty="0">
                <a:solidFill>
                  <a:schemeClr val="tx1">
                    <a:lumMod val="95000"/>
                    <a:lumOff val="5000"/>
                  </a:schemeClr>
                </a:solidFill>
              </a:rPr>
              <a:t> Combien y a-t-il de types d’attention ? </a:t>
            </a:r>
          </a:p>
          <a:p>
            <a:pPr marL="342900" indent="-342900">
              <a:buAutoNum type="arabicPeriod"/>
            </a:pPr>
            <a:endParaRPr lang="fr-FR" sz="3200" dirty="0">
              <a:solidFill>
                <a:schemeClr val="tx1">
                  <a:lumMod val="95000"/>
                  <a:lumOff val="5000"/>
                </a:schemeClr>
              </a:solidFill>
            </a:endParaRPr>
          </a:p>
          <a:p>
            <a:pPr marL="342900" indent="-342900">
              <a:buAutoNum type="arabicPeriod"/>
            </a:pPr>
            <a:endParaRPr lang="fr-FR" sz="3200" dirty="0">
              <a:solidFill>
                <a:schemeClr val="tx1">
                  <a:lumMod val="95000"/>
                  <a:lumOff val="5000"/>
                </a:schemeClr>
              </a:solidFill>
            </a:endParaRPr>
          </a:p>
          <a:p>
            <a:pPr marL="342900" indent="-342900">
              <a:buAutoNum type="arabicPeriod"/>
            </a:pPr>
            <a:r>
              <a:rPr lang="fr-FR" sz="3200" dirty="0">
                <a:solidFill>
                  <a:schemeClr val="tx1">
                    <a:lumMod val="95000"/>
                    <a:lumOff val="5000"/>
                  </a:schemeClr>
                </a:solidFill>
              </a:rPr>
              <a:t> Peux-tu en citer 3 ? </a:t>
            </a:r>
          </a:p>
          <a:p>
            <a:endParaRPr lang="fr-FR" sz="3200" dirty="0">
              <a:solidFill>
                <a:schemeClr val="tx1">
                  <a:lumMod val="95000"/>
                  <a:lumOff val="5000"/>
                </a:schemeClr>
              </a:solidFill>
            </a:endParaRPr>
          </a:p>
          <a:p>
            <a:endParaRPr lang="fr-FR" sz="3200" dirty="0">
              <a:solidFill>
                <a:schemeClr val="tx1">
                  <a:lumMod val="95000"/>
                  <a:lumOff val="5000"/>
                </a:schemeClr>
              </a:solidFill>
            </a:endParaRPr>
          </a:p>
          <a:p>
            <a:r>
              <a:rPr lang="fr-FR" sz="3200" dirty="0">
                <a:solidFill>
                  <a:schemeClr val="tx1">
                    <a:lumMod val="95000"/>
                    <a:lumOff val="5000"/>
                  </a:schemeClr>
                </a:solidFill>
              </a:rPr>
              <a:t>3. À quoi sert l’attention volontaire ? </a:t>
            </a:r>
          </a:p>
          <a:p>
            <a:endParaRPr lang="fr-FR" sz="3200" dirty="0">
              <a:solidFill>
                <a:schemeClr val="tx1">
                  <a:lumMod val="95000"/>
                  <a:lumOff val="5000"/>
                </a:schemeClr>
              </a:solidFill>
            </a:endParaRPr>
          </a:p>
          <a:p>
            <a:endParaRPr lang="fr-FR" sz="3200" dirty="0">
              <a:solidFill>
                <a:schemeClr val="tx1">
                  <a:lumMod val="95000"/>
                  <a:lumOff val="5000"/>
                </a:schemeClr>
              </a:solidFill>
            </a:endParaRPr>
          </a:p>
          <a:p>
            <a:r>
              <a:rPr lang="fr-FR" sz="3200" dirty="0">
                <a:solidFill>
                  <a:schemeClr val="tx1">
                    <a:lumMod val="95000"/>
                    <a:lumOff val="5000"/>
                  </a:schemeClr>
                </a:solidFill>
              </a:rPr>
              <a:t>4. Cite 2 moyens pour être plus attentif/attentive ? </a:t>
            </a:r>
          </a:p>
        </p:txBody>
      </p:sp>
    </p:spTree>
    <p:extLst>
      <p:ext uri="{BB962C8B-B14F-4D97-AF65-F5344CB8AC3E}">
        <p14:creationId xmlns:p14="http://schemas.microsoft.com/office/powerpoint/2010/main" val="1895210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2831A38-37D5-B845-8D6E-08DC5A3D62C9}"/>
              </a:ext>
            </a:extLst>
          </p:cNvPr>
          <p:cNvSpPr txBox="1"/>
          <p:nvPr/>
        </p:nvSpPr>
        <p:spPr>
          <a:xfrm>
            <a:off x="60153" y="385764"/>
            <a:ext cx="12131847" cy="6771084"/>
          </a:xfrm>
          <a:prstGeom prst="rect">
            <a:avLst/>
          </a:prstGeom>
          <a:noFill/>
        </p:spPr>
        <p:txBody>
          <a:bodyPr wrap="none" rtlCol="0">
            <a:spAutoFit/>
          </a:bodyPr>
          <a:lstStyle/>
          <a:p>
            <a:pPr marL="342900" indent="-342900">
              <a:buAutoNum type="arabicPeriod"/>
            </a:pPr>
            <a:r>
              <a:rPr lang="fr-FR" sz="3200" dirty="0">
                <a:solidFill>
                  <a:schemeClr val="tx1">
                    <a:lumMod val="95000"/>
                    <a:lumOff val="5000"/>
                  </a:schemeClr>
                </a:solidFill>
              </a:rPr>
              <a:t> Il y a 6 types d’attention. </a:t>
            </a:r>
          </a:p>
          <a:p>
            <a:endParaRPr lang="fr-FR" sz="3200" dirty="0">
              <a:solidFill>
                <a:schemeClr val="tx1">
                  <a:lumMod val="95000"/>
                  <a:lumOff val="5000"/>
                </a:schemeClr>
              </a:solidFill>
            </a:endParaRPr>
          </a:p>
          <a:p>
            <a:pPr marL="342900" indent="-342900">
              <a:buAutoNum type="arabicPeriod"/>
            </a:pPr>
            <a:endParaRPr lang="fr-FR" sz="3200" dirty="0">
              <a:solidFill>
                <a:schemeClr val="tx1">
                  <a:lumMod val="95000"/>
                  <a:lumOff val="5000"/>
                </a:schemeClr>
              </a:solidFill>
            </a:endParaRPr>
          </a:p>
          <a:p>
            <a:r>
              <a:rPr lang="fr-FR" sz="3200" dirty="0">
                <a:solidFill>
                  <a:schemeClr val="tx1">
                    <a:lumMod val="95000"/>
                    <a:lumOff val="5000"/>
                  </a:schemeClr>
                </a:solidFill>
              </a:rPr>
              <a:t>2. Les 6 types d’attention se nomment: réactive, intérieure, </a:t>
            </a:r>
          </a:p>
          <a:p>
            <a:r>
              <a:rPr lang="fr-FR" sz="3200" dirty="0">
                <a:solidFill>
                  <a:schemeClr val="tx1">
                    <a:lumMod val="95000"/>
                    <a:lumOff val="5000"/>
                  </a:schemeClr>
                </a:solidFill>
              </a:rPr>
              <a:t>sélective, soutenue, partagée, volontaire.</a:t>
            </a:r>
          </a:p>
          <a:p>
            <a:endParaRPr lang="fr-FR" sz="3200" dirty="0">
              <a:solidFill>
                <a:schemeClr val="tx1">
                  <a:lumMod val="95000"/>
                  <a:lumOff val="5000"/>
                </a:schemeClr>
              </a:solidFill>
            </a:endParaRPr>
          </a:p>
          <a:p>
            <a:r>
              <a:rPr lang="fr-FR" sz="3200" dirty="0">
                <a:solidFill>
                  <a:schemeClr val="tx1">
                    <a:lumMod val="95000"/>
                    <a:lumOff val="5000"/>
                  </a:schemeClr>
                </a:solidFill>
              </a:rPr>
              <a:t>3. L’attention volontaire sert à décider, ou non, d’écouter </a:t>
            </a:r>
          </a:p>
          <a:p>
            <a:r>
              <a:rPr lang="fr-FR" sz="3200" dirty="0">
                <a:solidFill>
                  <a:schemeClr val="tx1">
                    <a:lumMod val="95000"/>
                    <a:lumOff val="5000"/>
                  </a:schemeClr>
                </a:solidFill>
              </a:rPr>
              <a:t>la consigne, tes enseignant· e· s, tes copains ou tes copines.</a:t>
            </a:r>
          </a:p>
          <a:p>
            <a:endParaRPr lang="fr-FR" sz="3200" dirty="0">
              <a:solidFill>
                <a:schemeClr val="tx1">
                  <a:lumMod val="95000"/>
                  <a:lumOff val="5000"/>
                </a:schemeClr>
              </a:solidFill>
            </a:endParaRPr>
          </a:p>
          <a:p>
            <a:endParaRPr lang="fr-FR" sz="3200" dirty="0">
              <a:solidFill>
                <a:schemeClr val="tx1">
                  <a:lumMod val="95000"/>
                  <a:lumOff val="5000"/>
                </a:schemeClr>
              </a:solidFill>
            </a:endParaRPr>
          </a:p>
          <a:p>
            <a:r>
              <a:rPr lang="fr-FR" sz="3200" dirty="0">
                <a:solidFill>
                  <a:schemeClr val="tx1">
                    <a:lumMod val="95000"/>
                    <a:lumOff val="5000"/>
                  </a:schemeClr>
                </a:solidFill>
              </a:rPr>
              <a:t>4. Gérer les distractions autour de toi et regarder </a:t>
            </a:r>
          </a:p>
          <a:p>
            <a:r>
              <a:rPr lang="fr-FR" sz="3200" dirty="0">
                <a:solidFill>
                  <a:schemeClr val="tx1">
                    <a:lumMod val="95000"/>
                    <a:lumOff val="5000"/>
                  </a:schemeClr>
                </a:solidFill>
              </a:rPr>
              <a:t>attentivement ce qui est important.   </a:t>
            </a:r>
          </a:p>
          <a:p>
            <a:endParaRPr lang="fr-FR" sz="3200" dirty="0">
              <a:solidFill>
                <a:schemeClr val="tx1">
                  <a:lumMod val="65000"/>
                  <a:lumOff val="35000"/>
                </a:schemeClr>
              </a:solidFill>
            </a:endParaRPr>
          </a:p>
          <a:p>
            <a:pPr marL="342900" indent="-342900">
              <a:buAutoNum type="arabicPeriod"/>
            </a:pPr>
            <a:endParaRPr lang="fr-FR" dirty="0"/>
          </a:p>
        </p:txBody>
      </p:sp>
    </p:spTree>
    <p:extLst>
      <p:ext uri="{BB962C8B-B14F-4D97-AF65-F5344CB8AC3E}">
        <p14:creationId xmlns:p14="http://schemas.microsoft.com/office/powerpoint/2010/main" val="2061765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ulle ronde 5">
            <a:extLst>
              <a:ext uri="{FF2B5EF4-FFF2-40B4-BE49-F238E27FC236}">
                <a16:creationId xmlns:a16="http://schemas.microsoft.com/office/drawing/2014/main" id="{F938CFEA-BCBB-3B40-B3F4-2D615951040C}"/>
              </a:ext>
            </a:extLst>
          </p:cNvPr>
          <p:cNvSpPr/>
          <p:nvPr/>
        </p:nvSpPr>
        <p:spPr>
          <a:xfrm>
            <a:off x="4475016" y="2057030"/>
            <a:ext cx="6331527" cy="2826327"/>
          </a:xfrm>
          <a:prstGeom prst="wedgeEllipse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3200" dirty="0">
                <a:solidFill>
                  <a:schemeClr val="tx1">
                    <a:lumMod val="95000"/>
                    <a:lumOff val="5000"/>
                  </a:schemeClr>
                </a:solidFill>
                <a:latin typeface="Century Gothic" panose="020B0502020202020204" pitchFamily="34" charset="0"/>
              </a:rPr>
              <a:t>Merci !</a:t>
            </a:r>
          </a:p>
          <a:p>
            <a:pPr algn="ctr"/>
            <a:endParaRPr lang="fr-FR" dirty="0"/>
          </a:p>
        </p:txBody>
      </p:sp>
      <p:sp>
        <p:nvSpPr>
          <p:cNvPr id="7" name="ZoneTexte 6">
            <a:extLst>
              <a:ext uri="{FF2B5EF4-FFF2-40B4-BE49-F238E27FC236}">
                <a16:creationId xmlns:a16="http://schemas.microsoft.com/office/drawing/2014/main" id="{DC7846F5-0E75-324C-9427-E2F3FD0B2451}"/>
              </a:ext>
            </a:extLst>
          </p:cNvPr>
          <p:cNvSpPr txBox="1"/>
          <p:nvPr/>
        </p:nvSpPr>
        <p:spPr>
          <a:xfrm>
            <a:off x="271463" y="3147027"/>
            <a:ext cx="784189" cy="646331"/>
          </a:xfrm>
          <a:prstGeom prst="rect">
            <a:avLst/>
          </a:prstGeom>
          <a:noFill/>
        </p:spPr>
        <p:txBody>
          <a:bodyPr wrap="none" rtlCol="0">
            <a:spAutoFit/>
          </a:bodyPr>
          <a:lstStyle/>
          <a:p>
            <a:r>
              <a:rPr lang="fr-FR" sz="3600" dirty="0">
                <a:solidFill>
                  <a:schemeClr val="tx1">
                    <a:lumMod val="95000"/>
                    <a:lumOff val="5000"/>
                  </a:schemeClr>
                </a:solidFill>
              </a:rPr>
              <a:t>Fin</a:t>
            </a:r>
          </a:p>
        </p:txBody>
      </p:sp>
    </p:spTree>
    <p:extLst>
      <p:ext uri="{BB962C8B-B14F-4D97-AF65-F5344CB8AC3E}">
        <p14:creationId xmlns:p14="http://schemas.microsoft.com/office/powerpoint/2010/main" val="3762959002"/>
      </p:ext>
    </p:extLst>
  </p:cSld>
  <p:clrMapOvr>
    <a:masterClrMapping/>
  </p:clrMapOvr>
</p:sld>
</file>

<file path=ppt/theme/theme1.xml><?xml version="1.0" encoding="utf-8"?>
<a:theme xmlns:a="http://schemas.openxmlformats.org/drawingml/2006/main" name="Cadre">
  <a:themeElements>
    <a:clrScheme name="Cadr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adr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BEJUNE-1585836169-17468</_dlc_DocId>
    <_dlc_DocIdUrl xmlns="849655f3-5e7d-4698-a838-8ae5e1cd2393">
      <Url>https://extranet.hep-bejune.ch/docs/_layouts/15/DocIdRedir.aspx?ID=BEJUNE-1585836169-17468</Url>
      <Description>BEJUNE-1585836169-17468</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8FF87B7C-232F-41DE-9FD7-A6825CC154B6}"/>
</file>

<file path=customXml/itemProps2.xml><?xml version="1.0" encoding="utf-8"?>
<ds:datastoreItem xmlns:ds="http://schemas.openxmlformats.org/officeDocument/2006/customXml" ds:itemID="{B67976D6-85C5-49AD-A49B-2A1ABE277DB4}"/>
</file>

<file path=customXml/itemProps3.xml><?xml version="1.0" encoding="utf-8"?>
<ds:datastoreItem xmlns:ds="http://schemas.openxmlformats.org/officeDocument/2006/customXml" ds:itemID="{A80CA3C5-BC76-4A26-8A06-32E40A9981EA}"/>
</file>

<file path=customXml/itemProps4.xml><?xml version="1.0" encoding="utf-8"?>
<ds:datastoreItem xmlns:ds="http://schemas.openxmlformats.org/officeDocument/2006/customXml" ds:itemID="{F0AB763D-8D15-4F37-B2AC-161E6E641E31}"/>
</file>

<file path=docProps/app.xml><?xml version="1.0" encoding="utf-8"?>
<Properties xmlns="http://schemas.openxmlformats.org/officeDocument/2006/extended-properties" xmlns:vt="http://schemas.openxmlformats.org/officeDocument/2006/docPropsVTypes">
  <Template>{0F549C0F-4C84-D446-9ACC-29B3788A83A4}tf10001124</Template>
  <TotalTime>240</TotalTime>
  <Words>767</Words>
  <Application>Microsoft Office PowerPoint</Application>
  <PresentationFormat>Grand écran</PresentationFormat>
  <Paragraphs>148</Paragraphs>
  <Slides>30</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30</vt:i4>
      </vt:variant>
    </vt:vector>
  </HeadingPairs>
  <TitlesOfParts>
    <vt:vector size="33" baseType="lpstr">
      <vt:lpstr>Century Gothic</vt:lpstr>
      <vt:lpstr>Wingdings 2</vt:lpstr>
      <vt:lpstr>Cadre</vt:lpstr>
      <vt:lpstr>Les attentions</vt:lpstr>
      <vt:lpstr>Objectifs</vt:lpstr>
      <vt:lpstr>Plan</vt:lpstr>
      <vt:lpstr>Les  attentions</vt:lpstr>
      <vt:lpstr>1.L’attention réactive  </vt:lpstr>
      <vt:lpstr>Présentation PowerPoint</vt:lpstr>
      <vt:lpstr>2.L’attention  « de l’intérieur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3.L’attention sélective</vt:lpstr>
      <vt:lpstr>Présentation PowerPoint</vt:lpstr>
      <vt:lpstr>4.L’attention soutenue  </vt:lpstr>
      <vt:lpstr>Présentation PowerPoint</vt:lpstr>
      <vt:lpstr>5.L’attention partagée</vt:lpstr>
      <vt:lpstr>Présentation PowerPoint</vt:lpstr>
      <vt:lpstr>6.L’attention volontaire</vt:lpstr>
      <vt:lpstr>Présentation PowerPoint</vt:lpstr>
      <vt:lpstr>Présentation PowerPoint</vt:lpstr>
      <vt:lpstr>Une liste </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L’attention</dc:title>
  <dc:creator>Utilisateur Microsoft Office</dc:creator>
  <cp:lastModifiedBy>Girard Anaïs</cp:lastModifiedBy>
  <cp:revision>54</cp:revision>
  <dcterms:created xsi:type="dcterms:W3CDTF">2022-02-20T06:58:03Z</dcterms:created>
  <dcterms:modified xsi:type="dcterms:W3CDTF">2025-12-01T15:15:19Z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c8e6b62d-46b0-4f27-b189-3d5e59e22dfc</vt:lpwstr>
  </property>
</Properties>
</file>